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11"/>
  </p:notesMasterIdLst>
  <p:sldIdLst>
    <p:sldId id="324" r:id="rId5"/>
    <p:sldId id="325" r:id="rId6"/>
    <p:sldId id="329" r:id="rId7"/>
    <p:sldId id="326" r:id="rId8"/>
    <p:sldId id="328" r:id="rId9"/>
    <p:sldId id="283" r:id="rId10"/>
  </p:sldIdLst>
  <p:sldSz cx="12195175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3408" userDrawn="1">
          <p15:clr>
            <a:srgbClr val="A4A3A4"/>
          </p15:clr>
        </p15:guide>
        <p15:guide id="4" orient="horz" pos="360">
          <p15:clr>
            <a:srgbClr val="A4A3A4"/>
          </p15:clr>
        </p15:guide>
        <p15:guide id="5" pos="5511">
          <p15:clr>
            <a:srgbClr val="A4A3A4"/>
          </p15:clr>
        </p15:guide>
        <p15:guide id="6" pos="249">
          <p15:clr>
            <a:srgbClr val="A4A3A4"/>
          </p15:clr>
        </p15:guide>
        <p15:guide id="7" pos="2928" userDrawn="1">
          <p15:clr>
            <a:srgbClr val="A4A3A4"/>
          </p15:clr>
        </p15:guide>
        <p15:guide id="8" pos="2835">
          <p15:clr>
            <a:srgbClr val="A4A3A4"/>
          </p15:clr>
        </p15:guide>
        <p15:guide id="9" pos="5649">
          <p15:clr>
            <a:srgbClr val="A4A3A4"/>
          </p15:clr>
        </p15:guide>
        <p15:guide id="10" pos="96" userDrawn="1">
          <p15:clr>
            <a:srgbClr val="A4A3A4"/>
          </p15:clr>
        </p15:guide>
        <p15:guide id="11" pos="3216" userDrawn="1">
          <p15:clr>
            <a:srgbClr val="A4A3A4"/>
          </p15:clr>
        </p15:guide>
        <p15:guide id="12" pos="4920" userDrawn="1">
          <p15:clr>
            <a:srgbClr val="A4A3A4"/>
          </p15:clr>
        </p15:guide>
        <p15:guide id="13" pos="8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891">
          <p15:clr>
            <a:srgbClr val="A4A3A4"/>
          </p15:clr>
        </p15:guide>
        <p15:guide id="16" orient="horz" pos="3976">
          <p15:clr>
            <a:srgbClr val="A4A3A4"/>
          </p15:clr>
        </p15:guide>
        <p15:guide id="17" orient="horz" pos="1173">
          <p15:clr>
            <a:srgbClr val="A4A3A4"/>
          </p15:clr>
        </p15:guide>
        <p15:guide id="18" pos="7350">
          <p15:clr>
            <a:srgbClr val="A4A3A4"/>
          </p15:clr>
        </p15:guide>
        <p15:guide id="19" pos="332">
          <p15:clr>
            <a:srgbClr val="A4A3A4"/>
          </p15:clr>
        </p15:guide>
        <p15:guide id="20" pos="3905">
          <p15:clr>
            <a:srgbClr val="A4A3A4"/>
          </p15:clr>
        </p15:guide>
        <p15:guide id="21" pos="37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7A1"/>
    <a:srgbClr val="6B6056"/>
    <a:srgbClr val="ABA49D"/>
    <a:srgbClr val="D2D2D2"/>
    <a:srgbClr val="B32271"/>
    <a:srgbClr val="76BC42"/>
    <a:srgbClr val="0075BB"/>
    <a:srgbClr val="E02725"/>
    <a:srgbClr val="A51717"/>
    <a:srgbClr val="487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5" autoAdjust="0"/>
    <p:restoredTop sz="94822" autoAdjust="0"/>
  </p:normalViewPr>
  <p:slideViewPr>
    <p:cSldViewPr snapToGrid="0" showGuides="1">
      <p:cViewPr varScale="1">
        <p:scale>
          <a:sx n="113" d="100"/>
          <a:sy n="113" d="100"/>
        </p:scale>
        <p:origin x="576" y="96"/>
      </p:cViewPr>
      <p:guideLst>
        <p:guide orient="horz" pos="768"/>
        <p:guide orient="horz" pos="3974"/>
        <p:guide orient="horz" pos="3408"/>
        <p:guide orient="horz" pos="360"/>
        <p:guide pos="5511"/>
        <p:guide pos="249"/>
        <p:guide pos="2928"/>
        <p:guide pos="2835"/>
        <p:guide pos="5649"/>
        <p:guide pos="96"/>
        <p:guide pos="3216"/>
        <p:guide pos="4920"/>
        <p:guide pos="888"/>
        <p:guide orient="horz" pos="2160"/>
        <p:guide orient="horz" pos="891"/>
        <p:guide orient="horz" pos="3976"/>
        <p:guide orient="horz" pos="1173"/>
        <p:guide pos="7350"/>
        <p:guide pos="332"/>
        <p:guide pos="3905"/>
        <p:guide pos="37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9DF3C-D818-468D-8BE3-4598E60B3AD9}" type="datetimeFigureOut">
              <a:rPr lang="en-GB" smtClean="0"/>
              <a:pPr/>
              <a:t>30/10/2014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7BBB-232D-4BC7-86C5-8EC044F596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84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7BBB-232D-4BC7-86C5-8EC044F596B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19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11460" r="16737" b="30241"/>
          <a:stretch/>
        </p:blipFill>
        <p:spPr>
          <a:xfrm>
            <a:off x="527050" y="1430216"/>
            <a:ext cx="5220004" cy="5427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200" y="3647625"/>
            <a:ext cx="4359075" cy="110151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5000"/>
              </a:lnSpc>
              <a:defRPr lang="en-GB" sz="26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200" y="4632376"/>
            <a:ext cx="4359075" cy="1494771"/>
          </a:xfrm>
        </p:spPr>
        <p:txBody>
          <a:bodyPr vert="horz" lIns="0" tIns="0" rIns="0" bIns="0" rtlCol="0" anchor="t" anchorCtr="0">
            <a:noAutofit/>
          </a:bodyPr>
          <a:lstStyle>
            <a:lvl1pPr marL="179388" indent="-179388">
              <a:lnSpc>
                <a:spcPct val="95000"/>
              </a:lnSpc>
              <a:spcBef>
                <a:spcPts val="0"/>
              </a:spcBef>
              <a:buNone/>
              <a:defRPr lang="en-GB" sz="1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87" y="310913"/>
            <a:ext cx="1505715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1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88" y="1412876"/>
            <a:ext cx="5475124" cy="41148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Font typeface="Arial" pitchFamily="34" charset="0"/>
              <a:buNone/>
              <a:defRPr lang="en-US" sz="2400" b="1" smtClean="0">
                <a:solidFill>
                  <a:schemeClr val="bg2"/>
                </a:solidFill>
              </a:defRPr>
            </a:lvl1pPr>
            <a:lvl2pPr marL="358775" indent="0">
              <a:buFont typeface="Arial" pitchFamily="34" charset="0"/>
              <a:buNone/>
              <a:defRPr lang="en-US" sz="2000" b="1" smtClean="0">
                <a:solidFill>
                  <a:schemeClr val="bg2"/>
                </a:solidFill>
              </a:defRPr>
            </a:lvl2pPr>
            <a:lvl3pPr marL="717550" indent="0">
              <a:buFont typeface="Arial" pitchFamily="34" charset="0"/>
              <a:buNone/>
              <a:defRPr lang="en-US" sz="1800" b="1" smtClean="0">
                <a:solidFill>
                  <a:schemeClr val="bg2"/>
                </a:solidFill>
              </a:defRPr>
            </a:lvl3pPr>
            <a:lvl4pPr marL="1076325" indent="0">
              <a:buFont typeface="Arial" pitchFamily="34" charset="0"/>
              <a:buNone/>
              <a:defRPr lang="en-US" sz="1800" b="1" smtClean="0">
                <a:solidFill>
                  <a:schemeClr val="bg2"/>
                </a:solidFill>
              </a:defRPr>
            </a:lvl4pPr>
            <a:lvl5pPr marL="1435100" indent="0">
              <a:buFont typeface="Arial" pitchFamily="34" charset="0"/>
              <a:buNone/>
              <a:defRPr lang="en-GB"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2281163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99215" y="1414463"/>
            <a:ext cx="4104000" cy="4104000"/>
          </a:xfrm>
          <a:solidFill>
            <a:schemeClr val="tx1">
              <a:lumMod val="20000"/>
              <a:lumOff val="80000"/>
            </a:schemeClr>
          </a:solidFill>
        </p:spPr>
        <p:txBody>
          <a:bodyPr lIns="72000" tIns="72000"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24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666183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4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57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8187" y="6388896"/>
            <a:ext cx="2898205" cy="0"/>
          </a:xfrm>
          <a:prstGeom prst="line">
            <a:avLst/>
          </a:prstGeom>
          <a:ln w="63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09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Image OP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11460" r="16737" b="28327"/>
          <a:stretch/>
        </p:blipFill>
        <p:spPr>
          <a:xfrm>
            <a:off x="527050" y="1452128"/>
            <a:ext cx="4986272" cy="5405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617" y="3554851"/>
            <a:ext cx="4150683" cy="110151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5000"/>
              </a:lnSpc>
              <a:defRPr lang="en-GB" sz="26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617" y="4499176"/>
            <a:ext cx="4150683" cy="149477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800" dirty="0">
                <a:solidFill>
                  <a:schemeClr val="bg1"/>
                </a:solidFill>
                <a:effectLst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61" y="360110"/>
            <a:ext cx="505664" cy="4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7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" y="428"/>
            <a:ext cx="12190477" cy="68571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1421" y="3429001"/>
            <a:ext cx="7201875" cy="430887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32" y="360110"/>
            <a:ext cx="507493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42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3624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4x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8188" y="1082823"/>
            <a:ext cx="11712449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4"/>
          </p:nvPr>
        </p:nvSpPr>
        <p:spPr>
          <a:xfrm>
            <a:off x="2835376" y="1414462"/>
            <a:ext cx="6529916" cy="4897437"/>
          </a:xfrm>
        </p:spPr>
        <p:txBody>
          <a:bodyPr lIns="108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32" y="360110"/>
            <a:ext cx="507493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9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16x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8188" y="1082823"/>
            <a:ext cx="11712449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4"/>
          </p:nvPr>
        </p:nvSpPr>
        <p:spPr>
          <a:xfrm>
            <a:off x="1744310" y="1414462"/>
            <a:ext cx="8706556" cy="4897438"/>
          </a:xfrm>
        </p:spPr>
        <p:txBody>
          <a:bodyPr lIns="108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32" y="360110"/>
            <a:ext cx="507493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tem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" y="428"/>
            <a:ext cx="12190477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23" y="1412877"/>
            <a:ext cx="8462519" cy="430887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7188" y="3429000"/>
            <a:ext cx="8492160" cy="398462"/>
          </a:xfrm>
        </p:spPr>
        <p:txBody>
          <a:bodyPr vert="horz" lIns="0" tIns="0" rIns="0" bIns="0" rtlCol="0" anchor="t" anchorCtr="0">
            <a:noAutofit/>
          </a:bodyPr>
          <a:lstStyle>
            <a:lvl1pPr marL="179388" indent="-179388">
              <a:buNone/>
              <a:defRPr lang="en-GB" sz="12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32" y="360110"/>
            <a:ext cx="507493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8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t="11460" r="16737" b="30241"/>
          <a:stretch/>
        </p:blipFill>
        <p:spPr>
          <a:xfrm>
            <a:off x="527050" y="1430216"/>
            <a:ext cx="5220004" cy="5427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200" y="3647625"/>
            <a:ext cx="4359075" cy="110151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5000"/>
              </a:lnSpc>
              <a:defRPr lang="en-GB" sz="26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200" y="4632376"/>
            <a:ext cx="4359075" cy="1494771"/>
          </a:xfrm>
        </p:spPr>
        <p:txBody>
          <a:bodyPr vert="horz" lIns="0" tIns="0" rIns="0" bIns="0" rtlCol="0" anchor="t" anchorCtr="0">
            <a:noAutofit/>
          </a:bodyPr>
          <a:lstStyle>
            <a:lvl1pPr marL="179388" indent="-179388">
              <a:lnSpc>
                <a:spcPct val="95000"/>
              </a:lnSpc>
              <a:spcBef>
                <a:spcPts val="0"/>
              </a:spcBef>
              <a:buNone/>
              <a:defRPr lang="en-GB" sz="1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87" y="310913"/>
            <a:ext cx="1505715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spcBef>
                <a:spcPts val="1800"/>
              </a:spcBef>
              <a:buClr>
                <a:schemeClr val="bg2"/>
              </a:buClr>
              <a:buFont typeface="+mj-lt"/>
              <a:buAutoNum type="arabicPeriod"/>
              <a:defRPr sz="1800" b="0"/>
            </a:lvl1pPr>
            <a:lvl2pPr marL="701675" indent="-342900">
              <a:buFont typeface="+mj-lt"/>
              <a:buAutoNum type="arabicPeriod"/>
              <a:defRPr sz="1800"/>
            </a:lvl2pPr>
            <a:lvl3pPr marL="1060450" indent="-342900">
              <a:buFont typeface="+mj-lt"/>
              <a:buAutoNum type="arabicPeriod"/>
              <a:defRPr sz="1600"/>
            </a:lvl3pPr>
            <a:lvl4pPr marL="1419225" indent="-342900">
              <a:buFont typeface="+mj-lt"/>
              <a:buAutoNum type="arabicPeriod"/>
              <a:defRPr sz="1600"/>
            </a:lvl4pPr>
            <a:lvl5pPr marL="17780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2845" y="6476209"/>
            <a:ext cx="384143" cy="365125"/>
          </a:xfrm>
        </p:spPr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4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66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2845" y="6476209"/>
            <a:ext cx="384143" cy="365125"/>
          </a:xfrm>
        </p:spPr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4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7189" y="1414464"/>
            <a:ext cx="11140800" cy="4897437"/>
          </a:xfrm>
        </p:spPr>
        <p:txBody>
          <a:bodyPr/>
          <a:lstStyle>
            <a:lvl1pPr>
              <a:spcBef>
                <a:spcPts val="2400"/>
              </a:spcBef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89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19" y="1412776"/>
            <a:ext cx="11140138" cy="489654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2846" y="6476209"/>
            <a:ext cx="384143" cy="365125"/>
          </a:xfrm>
        </p:spPr>
        <p:txBody>
          <a:bodyPr/>
          <a:lstStyle>
            <a:lvl1pPr algn="r">
              <a:defRPr/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1163" y="6476209"/>
            <a:ext cx="1152128" cy="365125"/>
          </a:xfrm>
        </p:spPr>
        <p:txBody>
          <a:bodyPr/>
          <a:lstStyle/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188" y="6476209"/>
            <a:ext cx="1753975" cy="365125"/>
          </a:xfrm>
        </p:spPr>
        <p:txBody>
          <a:bodyPr/>
          <a:lstStyle/>
          <a:p>
            <a:r>
              <a:rPr lang="en-GB" dirty="0" smtClean="0"/>
              <a:t>Presentation title in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65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88" y="1412876"/>
            <a:ext cx="5475124" cy="48958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864" y="1412876"/>
            <a:ext cx="5475125" cy="48958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2281163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70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88" y="1803401"/>
            <a:ext cx="5475124" cy="45084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864" y="1803401"/>
            <a:ext cx="5475125" cy="45084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2281163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27050" y="1414463"/>
            <a:ext cx="5475288" cy="376237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  <a:lvl2pPr marL="358775" indent="0">
              <a:buNone/>
              <a:defRPr b="1">
                <a:solidFill>
                  <a:schemeClr val="bg2"/>
                </a:solidFill>
              </a:defRPr>
            </a:lvl2pPr>
            <a:lvl3pPr marL="717550" indent="0">
              <a:buNone/>
              <a:defRPr b="1">
                <a:solidFill>
                  <a:schemeClr val="bg2"/>
                </a:solidFill>
              </a:defRPr>
            </a:lvl3pPr>
            <a:lvl4pPr marL="1076325" indent="0">
              <a:buNone/>
              <a:defRPr b="1">
                <a:solidFill>
                  <a:schemeClr val="bg2"/>
                </a:solidFill>
              </a:defRPr>
            </a:lvl4pPr>
            <a:lvl5pPr marL="1435100" indent="0">
              <a:buNone/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199188" y="1414463"/>
            <a:ext cx="5468937" cy="37623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b="1" smtClean="0">
                <a:solidFill>
                  <a:schemeClr val="bg2"/>
                </a:solidFill>
              </a:defRPr>
            </a:lvl1pPr>
            <a:lvl2pPr>
              <a:defRPr lang="en-US" b="1" smtClean="0">
                <a:solidFill>
                  <a:schemeClr val="bg2"/>
                </a:solidFill>
              </a:defRPr>
            </a:lvl2pPr>
            <a:lvl3pPr>
              <a:defRPr lang="en-US" b="1" smtClean="0">
                <a:solidFill>
                  <a:schemeClr val="bg2"/>
                </a:solidFill>
              </a:defRPr>
            </a:lvl3pPr>
            <a:lvl4pPr>
              <a:defRPr lang="en-US" b="1" smtClean="0">
                <a:solidFill>
                  <a:schemeClr val="bg2"/>
                </a:solidFill>
              </a:defRPr>
            </a:lvl4pPr>
            <a:lvl5pPr>
              <a:defRPr lang="en-GB" b="1">
                <a:solidFill>
                  <a:schemeClr val="bg2"/>
                </a:solidFill>
              </a:defRPr>
            </a:lvl5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49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88" y="1412876"/>
            <a:ext cx="5475124" cy="48958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2281164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99215" y="1414464"/>
            <a:ext cx="4104000" cy="4104000"/>
          </a:xfrm>
          <a:solidFill>
            <a:schemeClr val="tx1">
              <a:lumMod val="20000"/>
              <a:lumOff val="80000"/>
            </a:schemeClr>
          </a:solidFill>
        </p:spPr>
        <p:txBody>
          <a:bodyPr lIns="72000" tIns="72000"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37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88" y="1803401"/>
            <a:ext cx="5475124" cy="45084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4012" y="707457"/>
            <a:ext cx="9895182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2281164" y="6476209"/>
            <a:ext cx="122413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99215" y="1414464"/>
            <a:ext cx="4104000" cy="4104000"/>
          </a:xfrm>
          <a:solidFill>
            <a:schemeClr val="tx1">
              <a:lumMod val="20000"/>
              <a:lumOff val="80000"/>
            </a:schemeClr>
          </a:solidFill>
        </p:spPr>
        <p:txBody>
          <a:bodyPr lIns="72000" tIns="72000"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27050" y="1414464"/>
            <a:ext cx="5475288" cy="376236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  <a:lvl2pPr marL="358775" indent="0">
              <a:buNone/>
              <a:defRPr b="1">
                <a:solidFill>
                  <a:schemeClr val="bg2"/>
                </a:solidFill>
              </a:defRPr>
            </a:lvl2pPr>
            <a:lvl3pPr marL="717550" indent="0">
              <a:buNone/>
              <a:defRPr b="1">
                <a:solidFill>
                  <a:schemeClr val="bg2"/>
                </a:solidFill>
              </a:defRPr>
            </a:lvl3pPr>
            <a:lvl4pPr marL="1076325" indent="0">
              <a:buNone/>
              <a:defRPr b="1">
                <a:solidFill>
                  <a:schemeClr val="bg2"/>
                </a:solidFill>
              </a:defRPr>
            </a:lvl4pPr>
            <a:lvl5pPr marL="1435100" indent="0">
              <a:buNone/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00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519" y="360364"/>
            <a:ext cx="9891674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19" y="1412776"/>
            <a:ext cx="11140138" cy="48965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1163" y="6476209"/>
            <a:ext cx="11970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00 Month 0000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188" y="6476209"/>
            <a:ext cx="175397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Presentation title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2845" y="6476209"/>
            <a:ext cx="38414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8187" y="6388896"/>
            <a:ext cx="2898205" cy="0"/>
          </a:xfrm>
          <a:prstGeom prst="line">
            <a:avLst/>
          </a:prstGeom>
          <a:ln w="63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8188" y="1082823"/>
            <a:ext cx="11712449" cy="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38188" y="6388896"/>
            <a:ext cx="3240000" cy="0"/>
          </a:xfrm>
          <a:prstGeom prst="line">
            <a:avLst/>
          </a:prstGeom>
          <a:ln w="63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38188" y="1082823"/>
            <a:ext cx="11712449" cy="0"/>
          </a:xfrm>
          <a:prstGeom prst="line">
            <a:avLst/>
          </a:prstGeom>
          <a:ln w="127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61" y="360110"/>
            <a:ext cx="505664" cy="4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1" r:id="rId3"/>
    <p:sldLayoutId id="2147483710" r:id="rId4"/>
    <p:sldLayoutId id="2147483680" r:id="rId5"/>
    <p:sldLayoutId id="2147483683" r:id="rId6"/>
    <p:sldLayoutId id="2147483712" r:id="rId7"/>
    <p:sldLayoutId id="2147483706" r:id="rId8"/>
    <p:sldLayoutId id="2147483713" r:id="rId9"/>
    <p:sldLayoutId id="2147483686" r:id="rId10"/>
    <p:sldLayoutId id="2147483684" r:id="rId11"/>
    <p:sldLayoutId id="2147483685" r:id="rId12"/>
    <p:sldLayoutId id="2147483695" r:id="rId13"/>
    <p:sldLayoutId id="2147483704" r:id="rId14"/>
    <p:sldLayoutId id="2147483703" r:id="rId15"/>
    <p:sldLayoutId id="2147483709" r:id="rId16"/>
    <p:sldLayoutId id="2147483700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120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9388" algn="l" defTabSz="914400" rtl="0" eaLnBrk="1" latinLnBrk="0" hangingPunct="1">
        <a:spcBef>
          <a:spcPts val="6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0900" indent="-133350" algn="l" defTabSz="914400" rtl="0" eaLnBrk="1" latinLnBrk="0" hangingPunct="1">
        <a:spcBef>
          <a:spcPts val="3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36663" indent="-160338" algn="l" defTabSz="914400" rtl="0" eaLnBrk="1" latinLnBrk="0" hangingPunct="1">
        <a:spcBef>
          <a:spcPts val="3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500" indent="-152400" algn="l" defTabSz="914400" rtl="0" eaLnBrk="1" latinLnBrk="0" hangingPunct="1">
        <a:spcBef>
          <a:spcPts val="3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527188" y="1414464"/>
            <a:ext cx="5873611" cy="4897437"/>
          </a:xfrm>
        </p:spPr>
        <p:txBody>
          <a:bodyPr/>
          <a:lstStyle/>
          <a:p>
            <a:r>
              <a:rPr lang="en-GB" dirty="0"/>
              <a:t>Cristiano Maia</a:t>
            </a:r>
          </a:p>
          <a:p>
            <a:r>
              <a:rPr lang="en-GB" dirty="0"/>
              <a:t>BSc Internet Application Development</a:t>
            </a:r>
          </a:p>
          <a:p>
            <a:r>
              <a:rPr lang="en-GB" dirty="0"/>
              <a:t>Innovation Analyst in </a:t>
            </a:r>
            <a:r>
              <a:rPr lang="en-GB" dirty="0" smtClean="0"/>
              <a:t>the R&amp;D department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6" descr="http://business-ethics.com/wp-content/uploads/2010/10/Glaxo-GSK_House_full_front_Feature-25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159" y="1744742"/>
            <a:ext cx="3754053" cy="440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9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Placement Experience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527189" y="1224352"/>
            <a:ext cx="7331219" cy="2086116"/>
          </a:xfrm>
        </p:spPr>
        <p:txBody>
          <a:bodyPr/>
          <a:lstStyle/>
          <a:p>
            <a:r>
              <a:rPr lang="en-GB" dirty="0"/>
              <a:t>Multinational team</a:t>
            </a:r>
          </a:p>
          <a:p>
            <a:pPr lvl="1"/>
            <a:r>
              <a:rPr lang="en-GB" dirty="0"/>
              <a:t>19 </a:t>
            </a:r>
            <a:r>
              <a:rPr lang="en-GB" dirty="0" smtClean="0"/>
              <a:t>in </a:t>
            </a:r>
            <a:r>
              <a:rPr lang="en-GB" dirty="0"/>
              <a:t>four different countries: England, USA, Bulgaria and Poland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tart-up </a:t>
            </a:r>
            <a:r>
              <a:rPr lang="en-GB" dirty="0"/>
              <a:t>style: Lean software development</a:t>
            </a:r>
          </a:p>
          <a:p>
            <a:pPr lvl="1"/>
            <a:r>
              <a:rPr lang="en-GB" dirty="0" smtClean="0"/>
              <a:t>Projects were used </a:t>
            </a:r>
            <a:r>
              <a:rPr lang="en-GB" dirty="0"/>
              <a:t>by 1 in every 5 employees around the world</a:t>
            </a:r>
          </a:p>
          <a:p>
            <a:r>
              <a:rPr lang="en-GB" dirty="0" smtClean="0"/>
              <a:t>Projects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4" descr="orig.png                                                       00000A26Braque                         C3D71AA6:"/>
          <p:cNvPicPr>
            <a:picLocks noChangeAspect="1" noChangeArrowheads="1"/>
          </p:cNvPicPr>
          <p:nvPr/>
        </p:nvPicPr>
        <p:blipFill>
          <a:blip r:embed="rId2" cstate="print"/>
          <a:srcRect l="16617" r="10846"/>
          <a:stretch>
            <a:fillRect/>
          </a:stretch>
        </p:blipFill>
        <p:spPr bwMode="auto">
          <a:xfrm>
            <a:off x="7255697" y="1640640"/>
            <a:ext cx="5276460" cy="452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7190" y="3410076"/>
            <a:ext cx="2740944" cy="2755333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24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179388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900" indent="-13335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6663" indent="-160338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7500" indent="-152400" algn="l" defTabSz="914400" rtl="0" eaLnBrk="1" latinLnBrk="0" hangingPunct="1">
              <a:spcBef>
                <a:spcPts val="3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Technologies:</a:t>
            </a:r>
          </a:p>
          <a:p>
            <a:pPr lvl="2"/>
            <a:r>
              <a:rPr lang="en-GB" dirty="0"/>
              <a:t>NFC</a:t>
            </a:r>
          </a:p>
          <a:p>
            <a:pPr lvl="2"/>
            <a:r>
              <a:rPr lang="en-GB" dirty="0"/>
              <a:t>GPS</a:t>
            </a:r>
          </a:p>
          <a:p>
            <a:pPr lvl="2"/>
            <a:r>
              <a:rPr lang="en-GB" dirty="0" smtClean="0"/>
              <a:t>Beacon</a:t>
            </a:r>
          </a:p>
          <a:p>
            <a:pPr lvl="2"/>
            <a:r>
              <a:rPr lang="en-GB" dirty="0" smtClean="0"/>
              <a:t>Brain Reader</a:t>
            </a:r>
          </a:p>
          <a:p>
            <a:pPr lvl="2"/>
            <a:r>
              <a:rPr lang="en-GB" dirty="0" smtClean="0"/>
              <a:t>Smart </a:t>
            </a:r>
            <a:r>
              <a:rPr lang="en-GB" dirty="0" smtClean="0"/>
              <a:t>Board</a:t>
            </a:r>
            <a:endParaRPr lang="en-GB" dirty="0" smtClean="0"/>
          </a:p>
          <a:p>
            <a:pPr lvl="2"/>
            <a:r>
              <a:rPr lang="en-GB" dirty="0" smtClean="0"/>
              <a:t>Google Glass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26161" y="3012143"/>
            <a:ext cx="4797043" cy="2755333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marL="179388" indent="-179388" algn="l" defTabSz="914400" rtl="0" eaLnBrk="1" latinLnBrk="0" hangingPunct="1">
              <a:spcBef>
                <a:spcPts val="24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179388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900" indent="-13335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6663" indent="-160338" algn="l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7500" indent="-152400" algn="l" defTabSz="914400" rtl="0" eaLnBrk="1" latinLnBrk="0" hangingPunct="1">
              <a:spcBef>
                <a:spcPts val="3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</a:pPr>
            <a:endParaRPr lang="en-GB" dirty="0" smtClean="0"/>
          </a:p>
          <a:p>
            <a:pPr lvl="1" defTabSz="896938">
              <a:lnSpc>
                <a:spcPct val="150000"/>
              </a:lnSpc>
            </a:pPr>
            <a:r>
              <a:rPr lang="en-GB" dirty="0" smtClean="0"/>
              <a:t>Placement Communication team</a:t>
            </a:r>
          </a:p>
          <a:p>
            <a:pPr lvl="1" defTabSz="896938">
              <a:lnSpc>
                <a:spcPct val="150000"/>
              </a:lnSpc>
            </a:pPr>
            <a:r>
              <a:rPr lang="en-GB" dirty="0" smtClean="0"/>
              <a:t>Managing an international project</a:t>
            </a:r>
          </a:p>
          <a:p>
            <a:pPr lvl="1" defTabSz="896938">
              <a:lnSpc>
                <a:spcPct val="150000"/>
              </a:lnSpc>
            </a:pPr>
            <a:r>
              <a:rPr lang="en-GB" dirty="0" smtClean="0"/>
              <a:t>Organising Public </a:t>
            </a:r>
            <a:r>
              <a:rPr lang="en-GB" dirty="0" smtClean="0"/>
              <a:t>Speaking </a:t>
            </a:r>
            <a:r>
              <a:rPr lang="en-GB" dirty="0" smtClean="0"/>
              <a:t>Workshop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Development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527189" y="1224351"/>
            <a:ext cx="8022842" cy="4897437"/>
          </a:xfrm>
        </p:spPr>
        <p:txBody>
          <a:bodyPr/>
          <a:lstStyle/>
          <a:p>
            <a:r>
              <a:rPr lang="en-GB" dirty="0"/>
              <a:t>Performance Development Planning </a:t>
            </a:r>
          </a:p>
          <a:p>
            <a:pPr lvl="1"/>
            <a:r>
              <a:rPr lang="en-GB" dirty="0"/>
              <a:t>70% on–the-job development</a:t>
            </a:r>
          </a:p>
          <a:p>
            <a:pPr lvl="1"/>
            <a:r>
              <a:rPr lang="en-GB" dirty="0"/>
              <a:t>20% Development relationships</a:t>
            </a:r>
          </a:p>
          <a:p>
            <a:pPr lvl="1"/>
            <a:r>
              <a:rPr lang="en-GB" dirty="0"/>
              <a:t>10% Formal </a:t>
            </a:r>
            <a:r>
              <a:rPr lang="en-GB" dirty="0" smtClean="0"/>
              <a:t>development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Training</a:t>
            </a:r>
            <a:endParaRPr lang="en-GB" dirty="0"/>
          </a:p>
          <a:p>
            <a:pPr lvl="1"/>
            <a:r>
              <a:rPr lang="en-GB" dirty="0"/>
              <a:t>Completed 34 courses. 59 hours total.</a:t>
            </a:r>
          </a:p>
          <a:p>
            <a:pPr lvl="2"/>
            <a:r>
              <a:rPr lang="en-GB" dirty="0"/>
              <a:t>Performing and Leading with Integrity</a:t>
            </a:r>
          </a:p>
          <a:p>
            <a:pPr lvl="2"/>
            <a:r>
              <a:rPr lang="en-GB" dirty="0"/>
              <a:t>Vendor Supplier Management for R&amp;D IT</a:t>
            </a:r>
          </a:p>
          <a:p>
            <a:pPr lvl="2"/>
            <a:r>
              <a:rPr lang="en-GB" dirty="0"/>
              <a:t>Introduction to the Web Application Development Standard (WADS)</a:t>
            </a:r>
          </a:p>
          <a:p>
            <a:pPr lvl="2"/>
            <a:r>
              <a:rPr lang="en-GB" dirty="0"/>
              <a:t>Security Vulnerabilities and Complying with the WADS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2" descr="http://www.quantummarketer.com/wp-content/uploads/2011/11/SMART-object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2781" y="2302016"/>
            <a:ext cx="2520043" cy="3412905"/>
          </a:xfrm>
          <a:prstGeom prst="rect">
            <a:avLst/>
          </a:prstGeom>
          <a:noFill/>
        </p:spPr>
      </p:pic>
      <p:pic>
        <p:nvPicPr>
          <p:cNvPr id="11" name="Picture 2" descr="https://connect.gsk.com/sites/TalentLeadership/OrganisationalPerformance/PerformanceDevelopmentPlanning/PublishingImages/PD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023" y="1133283"/>
            <a:ext cx="2452971" cy="18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7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Graduate Opportunity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96" y="1216015"/>
            <a:ext cx="10041382" cy="511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8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bcdn-sphotos-b-a.akamaihd.net/hphotos-ak-xap1/v/t1.0-9/p480x480/1465323_10201921570175036_75929443_n.jpg?oh=b4f24df047cc39635ed7b89ec1180b69&amp;oe=54DAF07F&amp;__gda__=1423957302_457567e491979f93501984934a4bd7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92" y="4456723"/>
            <a:ext cx="3625026" cy="24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00348"/>
            <a:ext cx="3345278" cy="26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connect.gsk.com/sites/hr/UKHRServices/UKIPCommunity/go%20karting/WareGoKartingBo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89090"/>
            <a:ext cx="3585171" cy="2362367"/>
          </a:xfrm>
          <a:prstGeom prst="rect">
            <a:avLst/>
          </a:prstGeom>
          <a:noFill/>
        </p:spPr>
      </p:pic>
      <p:pic>
        <p:nvPicPr>
          <p:cNvPr id="15" name="Picture 6" descr="https://connect.gsk.com/sites/hr/UKHRServices/UKIPCommunity/Christmas%20Ball/Picture%202.jpg"/>
          <p:cNvPicPr>
            <a:picLocks noChangeAspect="1" noChangeArrowheads="1"/>
          </p:cNvPicPr>
          <p:nvPr/>
        </p:nvPicPr>
        <p:blipFill>
          <a:blip r:embed="rId5" cstate="print"/>
          <a:srcRect t="32631" b="5740"/>
          <a:stretch>
            <a:fillRect/>
          </a:stretch>
        </p:blipFill>
        <p:spPr bwMode="auto">
          <a:xfrm>
            <a:off x="0" y="4766600"/>
            <a:ext cx="3820562" cy="2106807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 t="12535"/>
          <a:stretch>
            <a:fillRect/>
          </a:stretch>
        </p:blipFill>
        <p:spPr bwMode="auto">
          <a:xfrm>
            <a:off x="3585169" y="18106"/>
            <a:ext cx="5269118" cy="22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bl416173\Pictures\IP Halloween The Vaults Frid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62155" y="4816325"/>
            <a:ext cx="2952242" cy="2057082"/>
          </a:xfrm>
          <a:prstGeom prst="rect">
            <a:avLst/>
          </a:prstGeom>
          <a:noFill/>
        </p:spPr>
      </p:pic>
      <p:pic>
        <p:nvPicPr>
          <p:cNvPr id="18" name="Picture 3" descr="penthous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1262" y="2254469"/>
            <a:ext cx="4983913" cy="256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connect.gsk.com/sites/hr/UKHRServices/UKIPCommunity/Bowling/bowling%2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90916" y="0"/>
            <a:ext cx="3399242" cy="2254469"/>
          </a:xfrm>
          <a:prstGeom prst="rect">
            <a:avLst/>
          </a:prstGeom>
          <a:noFill/>
        </p:spPr>
      </p:pic>
      <p:pic>
        <p:nvPicPr>
          <p:cNvPr id="2050" name="Picture 2" descr="https://scontent-a-lhr.xx.fbcdn.net/hphotos-xfp1/v/t1.0-9/p720x720/1513803_10154157898855702_5248968770004946146_n.jpg?oh=f03ff5885b82309b75ca9bae41112e12&amp;oe=54B183A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16" y="4810516"/>
            <a:ext cx="2047485" cy="20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id:image004.png@01CF524C.7F852CA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86917" y="2217762"/>
            <a:ext cx="4265454" cy="25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6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200" y="3952875"/>
            <a:ext cx="4359075" cy="796264"/>
          </a:xfrm>
        </p:spPr>
        <p:txBody>
          <a:bodyPr/>
          <a:lstStyle/>
          <a:p>
            <a:r>
              <a:rPr lang="en-GB" dirty="0" smtClean="0"/>
              <a:t>CC1177</a:t>
            </a:r>
            <a:r>
              <a:rPr lang="en-GB" b="0" dirty="0" smtClean="0"/>
              <a:t>@LIVE.MDX.AC.UK</a:t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9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K 2013">
  <a:themeElements>
    <a:clrScheme name="GSK 2013">
      <a:dk1>
        <a:srgbClr val="9A8B7D"/>
      </a:dk1>
      <a:lt1>
        <a:srgbClr val="FFFFFF"/>
      </a:lt1>
      <a:dk2>
        <a:srgbClr val="C9C1B8"/>
      </a:dk2>
      <a:lt2>
        <a:srgbClr val="FF6600"/>
      </a:lt2>
      <a:accent1>
        <a:srgbClr val="BE0077"/>
      </a:accent1>
      <a:accent2>
        <a:srgbClr val="007BC3"/>
      </a:accent2>
      <a:accent3>
        <a:srgbClr val="DF321B"/>
      </a:accent3>
      <a:accent4>
        <a:srgbClr val="4A8322"/>
      </a:accent4>
      <a:accent5>
        <a:srgbClr val="00B6C9"/>
      </a:accent5>
      <a:accent6>
        <a:srgbClr val="C9C1B8"/>
      </a:accent6>
      <a:hlink>
        <a:srgbClr val="F7511B"/>
      </a:hlink>
      <a:folHlink>
        <a:srgbClr val="808080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F4D54D2E508241A84BBAF482CFD7C5" ma:contentTypeVersion="0" ma:contentTypeDescription="Create a new document." ma:contentTypeScope="" ma:versionID="0a0eee634d8c455e7f9090526e64be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89C3E2-BCC3-4337-8E7C-0CF415F4FFD2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3AFC8D-26FF-4A3C-9643-938383285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E30A35-3EC7-4220-8A6A-134374A9F0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</TotalTime>
  <Words>136</Words>
  <Application>Microsoft Office PowerPoint</Application>
  <PresentationFormat>Custom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GSK 2013</vt:lpstr>
      <vt:lpstr>About me</vt:lpstr>
      <vt:lpstr>Placement Experience</vt:lpstr>
      <vt:lpstr>Self Development</vt:lpstr>
      <vt:lpstr>Graduate Opportunity</vt:lpstr>
      <vt:lpstr>?</vt:lpstr>
      <vt:lpstr>CC1177@LIVE.MDX.AC.UK  Thank you</vt:lpstr>
    </vt:vector>
  </TitlesOfParts>
  <Company>GSK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16x9</dc:title>
  <dc:creator>clive.boyland</dc:creator>
  <cp:lastModifiedBy>Cristiano Cardoso Maia</cp:lastModifiedBy>
  <cp:revision>247</cp:revision>
  <dcterms:created xsi:type="dcterms:W3CDTF">2013-05-02T11:13:53Z</dcterms:created>
  <dcterms:modified xsi:type="dcterms:W3CDTF">2014-10-30T19:36:35Z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0x01010073F4D54D2E508241A84BBAF482CFD7C5</vt:lpwstr>
  </property>
</Properties>
</file>