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11963" cy="9942513"/>
  <p:custDataLst>
    <p:tags r:id="rId6"/>
  </p:custDataLst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6" d="100"/>
          <a:sy n="16" d="100"/>
        </p:scale>
        <p:origin x="1200" y="5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tags" Target="tags/tag1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850" cy="498853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8537" y="0"/>
            <a:ext cx="2951850" cy="498853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43663"/>
            <a:ext cx="2951850" cy="498852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8537" y="9443663"/>
            <a:ext cx="2951850" cy="498852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1850" cy="498853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8537" y="0"/>
            <a:ext cx="2951850" cy="498853"/>
          </a:xfrm>
          <a:prstGeom prst="rect">
            <a:avLst/>
          </a:prstGeom>
        </p:spPr>
        <p:txBody>
          <a:bodyPr vert="horz" lIns="91897" tIns="45949" rIns="91897" bIns="45949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9988" y="1241425"/>
            <a:ext cx="447198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97" tIns="45949" rIns="91897" bIns="459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897" tIns="45949" rIns="91897" bIns="4594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43663"/>
            <a:ext cx="2951850" cy="498852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8537" y="9443663"/>
            <a:ext cx="2951850" cy="498852"/>
          </a:xfrm>
          <a:prstGeom prst="rect">
            <a:avLst/>
          </a:prstGeom>
        </p:spPr>
        <p:txBody>
          <a:bodyPr vert="horz" lIns="91897" tIns="45949" rIns="91897" bIns="45949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7/31/2014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7/31/2014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i="0" u="none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EDH@MDX Report 2013-2014</a:t>
            </a:r>
            <a:endParaRPr 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EDH@MDX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1143000" y="7114031"/>
            <a:ext cx="12801600" cy="13002769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EDH@MDX is tasked with providing assistance and support to student's and staff of Middlesex University who either want to start a business, or already have a business. </a:t>
            </a:r>
          </a:p>
          <a:p>
            <a:endParaRPr lang="en-US" dirty="0"/>
          </a:p>
          <a:p>
            <a:r>
              <a:rPr lang="en-US" dirty="0" smtClean="0"/>
              <a:t>EDH@MDX divided its activities in to four key functions: Mentoring, Workshops, Events and Research.</a:t>
            </a:r>
          </a:p>
          <a:p>
            <a:endParaRPr lang="en-US" dirty="0"/>
          </a:p>
          <a:p>
            <a:r>
              <a:rPr lang="en-US" dirty="0"/>
              <a:t>Between October 13 and June 14 EDH@MDX connected with 623 students and staff.  We launched a Twitter and Facebook account.</a:t>
            </a:r>
          </a:p>
          <a:p>
            <a:endParaRPr lang="en-US" dirty="0" smtClean="0"/>
          </a:p>
          <a:p>
            <a:r>
              <a:rPr lang="en-US" dirty="0" smtClean="0"/>
              <a:t>Raised funding for and launched online booking system for event.  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8" name="Text Placeholder 67"/>
          <p:cNvSpPr>
            <a:spLocks noGrp="1"/>
          </p:cNvSpPr>
          <p:nvPr>
            <p:ph type="body" sz="quarter" idx="37"/>
          </p:nvPr>
        </p:nvSpPr>
        <p:spPr>
          <a:xfrm>
            <a:off x="1143000" y="20986796"/>
            <a:ext cx="12801600" cy="1280160"/>
          </a:xfrm>
        </p:spPr>
        <p:txBody>
          <a:bodyPr/>
          <a:lstStyle/>
          <a:p>
            <a:r>
              <a:rPr lang="en-US" dirty="0" smtClean="0"/>
              <a:t>Global Entrepreneurship Week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8"/>
          </p:nvPr>
        </p:nvSpPr>
        <p:spPr>
          <a:xfrm>
            <a:off x="1143000" y="22468372"/>
            <a:ext cx="12801600" cy="8263128"/>
          </a:xfrm>
          <a:solidFill>
            <a:schemeClr val="tx2">
              <a:lumMod val="10000"/>
              <a:lumOff val="9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sz="4400" dirty="0" smtClean="0"/>
              <a:t>A key event for EDH@MDX is Global Entrepreneurship Week</a:t>
            </a:r>
            <a:r>
              <a:rPr lang="en-US" sz="4400" dirty="0"/>
              <a:t> </a:t>
            </a:r>
            <a:r>
              <a:rPr lang="en-US" sz="4400" dirty="0" smtClean="0"/>
              <a:t>which runs in November.</a:t>
            </a:r>
          </a:p>
          <a:p>
            <a:pPr marL="0" indent="0">
              <a:buNone/>
            </a:pPr>
            <a:endParaRPr lang="en-US" sz="4400" dirty="0" smtClean="0"/>
          </a:p>
          <a:p>
            <a:r>
              <a:rPr lang="en-US" sz="4400" dirty="0" smtClean="0"/>
              <a:t>We ran 8 events with a total attendance of 190</a:t>
            </a:r>
          </a:p>
          <a:p>
            <a:r>
              <a:rPr lang="en-US" sz="4400" dirty="0" smtClean="0"/>
              <a:t>Junior Entrepreneur of the year attracted 12 schools for 10 places.</a:t>
            </a:r>
          </a:p>
          <a:p>
            <a:r>
              <a:rPr lang="en-US" sz="4400" dirty="0" smtClean="0"/>
              <a:t>48 Year 8 students participated</a:t>
            </a:r>
          </a:p>
          <a:p>
            <a:r>
              <a:rPr lang="en-US" sz="4400" dirty="0" smtClean="0"/>
              <a:t>Won a High Impact Event Award</a:t>
            </a:r>
          </a:p>
          <a:p>
            <a:endParaRPr lang="en-US" sz="440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Mentoring</a:t>
            </a:r>
            <a:endParaRPr lang="en-US" dirty="0"/>
          </a:p>
        </p:txBody>
      </p:sp>
      <p:sp>
        <p:nvSpPr>
          <p:cNvPr id="70" name="Text Placeholder 6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r>
              <a:rPr lang="en-US" dirty="0" smtClean="0"/>
              <a:t>Workshops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r>
              <a:rPr lang="en-US" dirty="0" smtClean="0"/>
              <a:t>Events</a:t>
            </a:r>
            <a:endParaRPr lang="en-US" dirty="0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30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 smtClean="0"/>
              <a:t>Organised and ran 3 competitions</a:t>
            </a:r>
          </a:p>
          <a:p>
            <a:r>
              <a:rPr lang="en-US" sz="4400" dirty="0" smtClean="0"/>
              <a:t>Raised £4000 in prize money</a:t>
            </a:r>
          </a:p>
          <a:p>
            <a:r>
              <a:rPr lang="en-US" sz="4400" dirty="0" smtClean="0"/>
              <a:t>Total of 82 entrants</a:t>
            </a:r>
          </a:p>
          <a:p>
            <a:r>
              <a:rPr lang="en-US" sz="4400" dirty="0" smtClean="0"/>
              <a:t>60% of entrants not from the Business School</a:t>
            </a:r>
          </a:p>
          <a:p>
            <a:r>
              <a:rPr lang="en-US" sz="4400" dirty="0" smtClean="0"/>
              <a:t>Invited to participate in Summer Jam Enterprise conference with 10 students</a:t>
            </a:r>
          </a:p>
          <a:p>
            <a:endParaRPr lang="en-US" sz="4400" dirty="0" smtClean="0"/>
          </a:p>
          <a:p>
            <a:endParaRPr lang="en-US" sz="4400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r>
              <a:rPr lang="en-US" dirty="0" smtClean="0"/>
              <a:t>Research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29946600" y="15343930"/>
            <a:ext cx="12801600" cy="1219200"/>
          </a:xfrm>
        </p:spPr>
        <p:txBody>
          <a:bodyPr/>
          <a:lstStyle/>
          <a:p>
            <a:r>
              <a:rPr lang="en-US" dirty="0" smtClean="0"/>
              <a:t>Development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>
          <a:xfrm>
            <a:off x="29900880" y="16788682"/>
            <a:ext cx="12801600" cy="6096000"/>
          </a:xfrm>
          <a:solidFill>
            <a:schemeClr val="tx2">
              <a:lumMod val="10000"/>
              <a:lumOff val="9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4400" dirty="0" smtClean="0"/>
              <a:t>Joined Enterprise Educators UK</a:t>
            </a:r>
          </a:p>
          <a:p>
            <a:r>
              <a:rPr lang="en-US" sz="4400" dirty="0" smtClean="0"/>
              <a:t>Visited 3 universities to discuss and share ideas</a:t>
            </a:r>
          </a:p>
          <a:p>
            <a:r>
              <a:rPr lang="en-US" sz="4400" dirty="0" smtClean="0"/>
              <a:t>Attended 5 seminars/conferences on develop enterprise education</a:t>
            </a:r>
          </a:p>
          <a:p>
            <a:r>
              <a:rPr lang="en-US" sz="4400" dirty="0" smtClean="0"/>
              <a:t>Connected with 3 universities – Penn State, </a:t>
            </a:r>
            <a:r>
              <a:rPr lang="en-US" sz="4400" dirty="0" err="1" smtClean="0"/>
              <a:t>Birkbeck</a:t>
            </a:r>
            <a:r>
              <a:rPr lang="en-US" sz="4400" dirty="0" smtClean="0"/>
              <a:t> </a:t>
            </a:r>
            <a:r>
              <a:rPr lang="en-US" sz="4400" dirty="0" smtClean="0"/>
              <a:t>and Granada</a:t>
            </a:r>
          </a:p>
          <a:p>
            <a:r>
              <a:rPr lang="en-US" sz="4400" dirty="0" smtClean="0"/>
              <a:t>Applied for and won 20 places on the Graduate Entrepreneur Visa</a:t>
            </a:r>
          </a:p>
          <a:p>
            <a:pPr marL="0" indent="0">
              <a:buNone/>
            </a:pPr>
            <a:endParaRPr lang="en-US" sz="4400" dirty="0"/>
          </a:p>
        </p:txBody>
      </p:sp>
      <p:pic>
        <p:nvPicPr>
          <p:cNvPr id="13" name="Picture Placeholder 12"/>
          <p:cNvPicPr>
            <a:picLocks noGrp="1" noChangeAspect="1"/>
          </p:cNvPicPr>
          <p:nvPr>
            <p:ph type="pic" sz="quarter" idx="4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922" b="11922"/>
          <a:stretch>
            <a:fillRect/>
          </a:stretch>
        </p:blipFill>
        <p:spPr/>
      </p:pic>
      <p:sp>
        <p:nvSpPr>
          <p:cNvPr id="24" name="Content Placeholder 23"/>
          <p:cNvSpPr>
            <a:spLocks noGrp="1"/>
          </p:cNvSpPr>
          <p:nvPr>
            <p:ph sz="quarter" idx="27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GB" sz="4400" dirty="0" smtClean="0"/>
              <a:t>Ran 85 mentoring sessions</a:t>
            </a:r>
          </a:p>
          <a:p>
            <a:r>
              <a:rPr lang="en-GB" sz="4400" dirty="0" smtClean="0"/>
              <a:t>An average of 5 participants at each session</a:t>
            </a:r>
          </a:p>
          <a:p>
            <a:r>
              <a:rPr lang="en-GB" sz="4400" dirty="0" smtClean="0"/>
              <a:t>Approximately 66% of students were not from the business school</a:t>
            </a:r>
          </a:p>
          <a:p>
            <a:r>
              <a:rPr lang="en-GB" sz="4400" dirty="0" smtClean="0"/>
              <a:t>15 staff member</a:t>
            </a:r>
          </a:p>
          <a:p>
            <a:r>
              <a:rPr lang="en-GB" sz="4400" dirty="0" smtClean="0"/>
              <a:t>Tracking 21 businesses</a:t>
            </a:r>
          </a:p>
          <a:p>
            <a:endParaRPr lang="en-GB" sz="4400" dirty="0" smtClean="0"/>
          </a:p>
          <a:p>
            <a:endParaRPr lang="en-GB" sz="4400" dirty="0"/>
          </a:p>
        </p:txBody>
      </p:sp>
      <p:sp>
        <p:nvSpPr>
          <p:cNvPr id="25" name="Content Placeholder 24"/>
          <p:cNvSpPr>
            <a:spLocks noGrp="1"/>
          </p:cNvSpPr>
          <p:nvPr>
            <p:ph sz="quarter" idx="23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GB" sz="4400" dirty="0" smtClean="0"/>
              <a:t>Ran 22 workshops not including GEW</a:t>
            </a:r>
          </a:p>
          <a:p>
            <a:r>
              <a:rPr lang="en-GB" sz="4400" dirty="0" smtClean="0"/>
              <a:t>Average attendance 14 students</a:t>
            </a:r>
          </a:p>
          <a:p>
            <a:r>
              <a:rPr lang="en-GB" sz="4400" dirty="0" smtClean="0"/>
              <a:t>Connected with 8 local small businesses that provided support</a:t>
            </a:r>
          </a:p>
          <a:p>
            <a:r>
              <a:rPr lang="en-GB" sz="4400" dirty="0" smtClean="0"/>
              <a:t>Ran a workshop at Penn State University, USA</a:t>
            </a:r>
          </a:p>
          <a:p>
            <a:r>
              <a:rPr lang="en-GB" sz="4400" dirty="0" smtClean="0"/>
              <a:t>Ran a product test event for an app</a:t>
            </a:r>
          </a:p>
          <a:p>
            <a:endParaRPr lang="en-GB" sz="4400" dirty="0" smtClean="0"/>
          </a:p>
          <a:p>
            <a:endParaRPr lang="en-GB" sz="4400" dirty="0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32"/>
          </p:nvPr>
        </p:nvSpPr>
        <p:spPr>
          <a:solidFill>
            <a:schemeClr val="tx2">
              <a:lumMod val="10000"/>
              <a:lumOff val="90000"/>
            </a:schemeClr>
          </a:solidFill>
        </p:spPr>
        <p:txBody>
          <a:bodyPr>
            <a:normAutofit/>
          </a:bodyPr>
          <a:lstStyle/>
          <a:p>
            <a:r>
              <a:rPr lang="en-GB" sz="4400" dirty="0" smtClean="0"/>
              <a:t>Presented a paper at ISBE 2013</a:t>
            </a:r>
          </a:p>
          <a:p>
            <a:r>
              <a:rPr lang="en-GB" sz="4400" dirty="0" smtClean="0"/>
              <a:t>Invited to attend IEEC 2014 as a Provocateur</a:t>
            </a:r>
          </a:p>
          <a:p>
            <a:r>
              <a:rPr lang="en-GB" sz="4400" dirty="0" smtClean="0"/>
              <a:t>Undertook 2 snapshot surveys</a:t>
            </a:r>
          </a:p>
          <a:p>
            <a:r>
              <a:rPr lang="en-GB" sz="4400" dirty="0" smtClean="0"/>
              <a:t>Engaged 2 masters students to undertake research projects for EDH@MDX</a:t>
            </a:r>
          </a:p>
          <a:p>
            <a:r>
              <a:rPr lang="en-GB" sz="4400" dirty="0" smtClean="0"/>
              <a:t>Funding for research on Ethnic Minority entrepreneurship</a:t>
            </a:r>
          </a:p>
          <a:p>
            <a:r>
              <a:rPr lang="en-GB" sz="4400" dirty="0" smtClean="0"/>
              <a:t>Launch first research seminar with Legatum Institute </a:t>
            </a:r>
          </a:p>
          <a:p>
            <a:endParaRPr lang="en-GB" sz="4400" dirty="0"/>
          </a:p>
        </p:txBody>
      </p:sp>
      <p:pic>
        <p:nvPicPr>
          <p:cNvPr id="64" name="Picture 6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72274" y="24332184"/>
            <a:ext cx="7350252" cy="5803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EDH@MDX Report 2013-2014&amp;quot;&quot;/&gt;&lt;property id=&quot;20307&quot; value=&quot;256&quot;/&gt;&lt;/object&gt;&lt;/object&gt;&lt;object type=&quot;8&quot; unique_id=&quot;10006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Science Poster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Science project poster" id="{5F1F1325-AF01-4028-A99B-81E9894C6396}" vid="{642D5FEB-F0E7-4283-B09C-EA38FE6029EB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EDHMDX Report 1314</Template>
  <TotalTime>0</TotalTime>
  <Words>322</Words>
  <Application>Microsoft Office PowerPoint</Application>
  <PresentationFormat>Custom</PresentationFormat>
  <Paragraphs>50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Science Poster</vt:lpstr>
      <vt:lpstr>EDH@MDX Report 2013-2014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2014-06-22T11:13:06Z</dcterms:created>
  <dcterms:modified xsi:type="dcterms:W3CDTF">2014-07-31T12:37:39Z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