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86" r:id="rId3"/>
    <p:sldId id="264" r:id="rId4"/>
    <p:sldId id="266" r:id="rId5"/>
    <p:sldId id="291" r:id="rId6"/>
    <p:sldId id="292" r:id="rId7"/>
    <p:sldId id="293" r:id="rId8"/>
    <p:sldId id="288" r:id="rId9"/>
    <p:sldId id="289" r:id="rId10"/>
    <p:sldId id="282" r:id="rId11"/>
    <p:sldId id="29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16" autoAdjust="0"/>
  </p:normalViewPr>
  <p:slideViewPr>
    <p:cSldViewPr snapToObjects="1">
      <p:cViewPr>
        <p:scale>
          <a:sx n="81" d="100"/>
          <a:sy n="81" d="100"/>
        </p:scale>
        <p:origin x="-752" y="-2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15344553768223"/>
          <c:y val="0.0228087192591137"/>
          <c:w val="0.944463747820113"/>
          <c:h val="0.932104121385642"/>
        </c:manualLayout>
      </c:layout>
      <c:lineChart>
        <c:grouping val="stacked"/>
        <c:varyColors val="0"/>
        <c:ser>
          <c:idx val="0"/>
          <c:order val="0"/>
          <c:val>
            <c:numRef>
              <c:f>Sheet1!$A$1:$A$95</c:f>
              <c:numCache>
                <c:formatCode>General</c:formatCode>
                <c:ptCount val="95"/>
                <c:pt idx="0">
                  <c:v>1.0</c:v>
                </c:pt>
                <c:pt idx="1">
                  <c:v>0.67</c:v>
                </c:pt>
                <c:pt idx="2">
                  <c:v>0.52</c:v>
                </c:pt>
                <c:pt idx="3">
                  <c:v>0.51</c:v>
                </c:pt>
                <c:pt idx="4">
                  <c:v>0.51</c:v>
                </c:pt>
                <c:pt idx="5">
                  <c:v>0.47</c:v>
                </c:pt>
                <c:pt idx="6">
                  <c:v>0.4</c:v>
                </c:pt>
                <c:pt idx="7">
                  <c:v>0.31</c:v>
                </c:pt>
                <c:pt idx="8">
                  <c:v>0.3</c:v>
                </c:pt>
                <c:pt idx="9">
                  <c:v>0.3</c:v>
                </c:pt>
                <c:pt idx="10">
                  <c:v>0.29</c:v>
                </c:pt>
                <c:pt idx="11">
                  <c:v>0.28</c:v>
                </c:pt>
                <c:pt idx="12">
                  <c:v>0.28</c:v>
                </c:pt>
                <c:pt idx="13">
                  <c:v>0.27</c:v>
                </c:pt>
                <c:pt idx="14">
                  <c:v>0.26</c:v>
                </c:pt>
                <c:pt idx="15">
                  <c:v>0.26</c:v>
                </c:pt>
                <c:pt idx="16">
                  <c:v>0.26</c:v>
                </c:pt>
                <c:pt idx="17">
                  <c:v>0.25</c:v>
                </c:pt>
                <c:pt idx="18">
                  <c:v>0.25</c:v>
                </c:pt>
                <c:pt idx="19">
                  <c:v>0.24</c:v>
                </c:pt>
                <c:pt idx="20">
                  <c:v>0.24</c:v>
                </c:pt>
                <c:pt idx="21">
                  <c:v>0.23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0.19</c:v>
                </c:pt>
                <c:pt idx="26">
                  <c:v>0.18</c:v>
                </c:pt>
                <c:pt idx="27">
                  <c:v>0.17</c:v>
                </c:pt>
                <c:pt idx="28">
                  <c:v>0.17</c:v>
                </c:pt>
                <c:pt idx="29">
                  <c:v>0.17</c:v>
                </c:pt>
                <c:pt idx="30">
                  <c:v>0.16</c:v>
                </c:pt>
                <c:pt idx="31">
                  <c:v>0.16</c:v>
                </c:pt>
                <c:pt idx="32">
                  <c:v>0.16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0.14</c:v>
                </c:pt>
                <c:pt idx="37">
                  <c:v>0.14</c:v>
                </c:pt>
                <c:pt idx="38">
                  <c:v>0.14</c:v>
                </c:pt>
                <c:pt idx="39">
                  <c:v>0.13</c:v>
                </c:pt>
                <c:pt idx="40">
                  <c:v>0.13</c:v>
                </c:pt>
                <c:pt idx="41">
                  <c:v>0.13</c:v>
                </c:pt>
                <c:pt idx="42">
                  <c:v>0.13</c:v>
                </c:pt>
                <c:pt idx="43">
                  <c:v>0.13</c:v>
                </c:pt>
                <c:pt idx="44">
                  <c:v>0.12</c:v>
                </c:pt>
                <c:pt idx="45">
                  <c:v>0.12</c:v>
                </c:pt>
                <c:pt idx="46">
                  <c:v>0.12</c:v>
                </c:pt>
                <c:pt idx="47">
                  <c:v>0.11</c:v>
                </c:pt>
                <c:pt idx="48">
                  <c:v>0.11</c:v>
                </c:pt>
                <c:pt idx="49">
                  <c:v>0.11</c:v>
                </c:pt>
                <c:pt idx="50">
                  <c:v>0.11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0.09</c:v>
                </c:pt>
                <c:pt idx="55">
                  <c:v>0.09</c:v>
                </c:pt>
                <c:pt idx="56">
                  <c:v>0.09</c:v>
                </c:pt>
                <c:pt idx="57">
                  <c:v>0.09</c:v>
                </c:pt>
                <c:pt idx="58">
                  <c:v>0.07</c:v>
                </c:pt>
                <c:pt idx="59">
                  <c:v>0.07</c:v>
                </c:pt>
                <c:pt idx="60">
                  <c:v>0.06</c:v>
                </c:pt>
                <c:pt idx="61">
                  <c:v>0.06</c:v>
                </c:pt>
                <c:pt idx="62">
                  <c:v>0.06</c:v>
                </c:pt>
                <c:pt idx="63">
                  <c:v>0.06</c:v>
                </c:pt>
                <c:pt idx="64">
                  <c:v>0.06</c:v>
                </c:pt>
                <c:pt idx="65">
                  <c:v>0.06</c:v>
                </c:pt>
                <c:pt idx="66">
                  <c:v>0.05</c:v>
                </c:pt>
                <c:pt idx="67">
                  <c:v>0.05</c:v>
                </c:pt>
                <c:pt idx="68">
                  <c:v>0.04</c:v>
                </c:pt>
                <c:pt idx="69">
                  <c:v>0.04</c:v>
                </c:pt>
                <c:pt idx="70">
                  <c:v>0.04</c:v>
                </c:pt>
                <c:pt idx="71">
                  <c:v>0.04</c:v>
                </c:pt>
                <c:pt idx="72">
                  <c:v>0.03</c:v>
                </c:pt>
                <c:pt idx="73">
                  <c:v>0.03</c:v>
                </c:pt>
                <c:pt idx="74">
                  <c:v>0.03</c:v>
                </c:pt>
                <c:pt idx="75">
                  <c:v>0.03</c:v>
                </c:pt>
                <c:pt idx="76">
                  <c:v>0.03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0.01</c:v>
                </c:pt>
                <c:pt idx="81">
                  <c:v>0.01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5337960"/>
        <c:axId val="-2035335048"/>
      </c:lineChart>
      <c:catAx>
        <c:axId val="-2035337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5335048"/>
        <c:crosses val="autoZero"/>
        <c:auto val="1"/>
        <c:lblAlgn val="ctr"/>
        <c:lblOffset val="100"/>
        <c:noMultiLvlLbl val="0"/>
      </c:catAx>
      <c:valAx>
        <c:axId val="-2035335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533796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0.09216</cdr:x>
      <cdr:y>0.12661</cdr:y>
    </cdr:from>
    <cdr:to>
      <cdr:x>0.35066</cdr:x>
      <cdr:y>0.21596</cdr:y>
    </cdr:to>
    <cdr:sp macro="" textlink="">
      <cdr:nvSpPr>
        <cdr:cNvPr id="2" name="Cloud Callout 1"/>
        <cdr:cNvSpPr/>
      </cdr:nvSpPr>
      <cdr:spPr bwMode="auto">
        <a:xfrm xmlns:a="http://schemas.openxmlformats.org/drawingml/2006/main">
          <a:off x="697602" y="696261"/>
          <a:ext cx="1956612" cy="491347"/>
        </a:xfrm>
        <a:prstGeom xmlns:a="http://schemas.openxmlformats.org/drawingml/2006/main" prst="cloudCallout">
          <a:avLst>
            <a:gd name="adj1" fmla="val -55316"/>
            <a:gd name="adj2" fmla="val 4551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solidFill>
            <a:srgbClr val="6699FF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0.1515</cdr:x>
      <cdr:y>0.14603</cdr:y>
    </cdr:from>
    <cdr:to>
      <cdr:x>0.35848</cdr:x>
      <cdr:y>0.18986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6719" y="803042"/>
          <a:ext cx="1566682" cy="241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Edinburgh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0.15784</cdr:x>
      <cdr:y>0.40715</cdr:y>
    </cdr:from>
    <cdr:to>
      <cdr:x>0.39398</cdr:x>
      <cdr:y>0.4944</cdr:y>
    </cdr:to>
    <cdr:sp macro="" textlink="">
      <cdr:nvSpPr>
        <cdr:cNvPr id="4" name="Cloud Callout 3"/>
        <cdr:cNvSpPr/>
      </cdr:nvSpPr>
      <cdr:spPr bwMode="auto">
        <a:xfrm xmlns:a="http://schemas.openxmlformats.org/drawingml/2006/main">
          <a:off x="1194741" y="1975556"/>
          <a:ext cx="1787407" cy="423333"/>
        </a:xfrm>
        <a:prstGeom xmlns:a="http://schemas.openxmlformats.org/drawingml/2006/main" prst="cloudCallout">
          <a:avLst>
            <a:gd name="adj1" fmla="val -67149"/>
            <a:gd name="adj2" fmla="val 126945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25400" cap="flat" cmpd="sng" algn="ctr">
          <a:solidFill>
            <a:srgbClr val="6699FF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0.17934</cdr:x>
      <cdr:y>0.41685</cdr:y>
    </cdr:from>
    <cdr:to>
      <cdr:x>0.42419</cdr:x>
      <cdr:y>0.49052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489" y="2022593"/>
          <a:ext cx="1853260" cy="357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Imperial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0.17238</cdr:x>
      <cdr:y>0.55644</cdr:y>
    </cdr:from>
    <cdr:to>
      <cdr:x>0.41387</cdr:x>
      <cdr:y>0.65339</cdr:y>
    </cdr:to>
    <cdr:sp macro="" textlink="">
      <cdr:nvSpPr>
        <cdr:cNvPr id="6" name="Cloud Callout 5"/>
        <cdr:cNvSpPr/>
      </cdr:nvSpPr>
      <cdr:spPr bwMode="auto">
        <a:xfrm xmlns:a="http://schemas.openxmlformats.org/drawingml/2006/main">
          <a:off x="1304807" y="2699927"/>
          <a:ext cx="1827860" cy="470370"/>
        </a:xfrm>
        <a:prstGeom xmlns:a="http://schemas.openxmlformats.org/drawingml/2006/main" prst="cloudCallout">
          <a:avLst>
            <a:gd name="adj1" fmla="val -59416"/>
            <a:gd name="adj2" fmla="val 100500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 w="25400" cap="flat" cmpd="sng" algn="ctr">
          <a:solidFill>
            <a:srgbClr val="6699FF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1600" dirty="0" smtClean="0"/>
            <a:t>Bristol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0.52946</cdr:x>
      <cdr:y>0.67471</cdr:y>
    </cdr:from>
    <cdr:to>
      <cdr:x>0.77554</cdr:x>
      <cdr:y>0.77165</cdr:y>
    </cdr:to>
    <cdr:sp macro="" textlink="">
      <cdr:nvSpPr>
        <cdr:cNvPr id="7" name="Cloud Callout 6"/>
        <cdr:cNvSpPr/>
      </cdr:nvSpPr>
      <cdr:spPr bwMode="auto">
        <a:xfrm xmlns:a="http://schemas.openxmlformats.org/drawingml/2006/main">
          <a:off x="4007555" y="3273777"/>
          <a:ext cx="1862667" cy="470371"/>
        </a:xfrm>
        <a:prstGeom xmlns:a="http://schemas.openxmlformats.org/drawingml/2006/main" prst="cloudCallout">
          <a:avLst>
            <a:gd name="adj1" fmla="val -63257"/>
            <a:gd name="adj2" fmla="val 120500"/>
          </a:avLst>
        </a:prstGeom>
        <a:solidFill xmlns:a="http://schemas.openxmlformats.org/drawingml/2006/main">
          <a:schemeClr val="tx1">
            <a:lumMod val="85000"/>
          </a:schemeClr>
        </a:solidFill>
        <a:ln xmlns:a="http://schemas.openxmlformats.org/drawingml/2006/main" w="25400" cap="flat" cmpd="sng" algn="ctr">
          <a:solidFill>
            <a:srgbClr val="6699FF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0.46023</cdr:x>
      <cdr:y>0.14347</cdr:y>
    </cdr:from>
    <cdr:to>
      <cdr:x>0.74981</cdr:x>
      <cdr:y>0.25011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83563" y="696149"/>
          <a:ext cx="2191926" cy="517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0.57706</cdr:x>
      <cdr:y>0.67859</cdr:y>
    </cdr:from>
    <cdr:to>
      <cdr:x>0.8654</cdr:x>
      <cdr:y>0.80074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67859" y="3292593"/>
          <a:ext cx="2182518" cy="592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Middlesex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482756-774B-E243-9A9C-8781E2299304}" type="slidenum">
              <a:rPr lang="en-US" sz="1200" b="0" u="none">
                <a:solidFill>
                  <a:schemeClr val="tx1"/>
                </a:solidFill>
              </a:rPr>
              <a:pPr/>
              <a:t>2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* Middlesex University has been ranked among the top ten universities for graduate salaries in research by an international consultancy firm.</a:t>
            </a:r>
          </a:p>
          <a:p>
            <a:pPr>
              <a:lnSpc>
                <a:spcPct val="80000"/>
              </a:lnSpc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The report, carried out by Parthenon Group, showed that Middlesex is better than most of the Russell Group institutions on employment outcome.</a:t>
            </a:r>
          </a:p>
          <a:p>
            <a:pPr>
              <a:lnSpc>
                <a:spcPct val="80000"/>
              </a:lnSpc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Middlesex, which came eighth, is in the top ten list along with LSE, Imperial College London, Cambridge, Oxford, UCL, Warwick, Kings College, Surrey, Bath and Bristol.</a:t>
            </a:r>
          </a:p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A2A452-2E23-2240-87D2-3657D0453EF0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C87D8-15AD-034F-9983-B1B2AD92C017}" type="slidenum">
              <a:rPr lang="en-US" sz="1200" b="0" u="none">
                <a:solidFill>
                  <a:schemeClr val="tx1"/>
                </a:solidFill>
              </a:rPr>
              <a:pPr/>
              <a:t>8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C234EA-6B2C-6742-88F9-3FF7F6A0FDFC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A9E40163-BB4F-CD4D-9416-3CDFD5FF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B8B0-5EEA-EE40-9470-9F67FC32C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505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DBE5-D402-2349-840D-2BD0B6FC524A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F1A81EF-E421-C540-8C86-B5D967060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50734AF-20D8-A746-AAE1-23C878EEC58A}" type="datetime1">
              <a:rPr lang="en-GB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79AF24B-5364-3149-B76F-44264E718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  <p:sldLayoutId id="2147484284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100" cy="487362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Indicative Areas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90500" y="1052736"/>
            <a:ext cx="8724900" cy="53036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Intelligent Environments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UK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Visual Analytics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Consortium (CRISIS, VALCRIE)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Rehabilitation Robotics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Anti-terrorism Forensics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Philosophy of Computing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Verification and Validation (NASA)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Computational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(RNA Biological Structures)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Quantum Computing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Information Systems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(Model Driven Org)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AI, Understanding Human Behaviour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Computer Ethics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669613-DF30-F947-9BD6-B93EFAC330A1}" type="datetime1">
              <a:rPr lang="en-GB" sz="1000">
                <a:solidFill>
                  <a:srgbClr val="000000"/>
                </a:solidFill>
                <a:cs typeface="Arial" charset="0"/>
              </a:rPr>
              <a:pPr eaLnBrk="1" hangingPunct="1"/>
              <a:t>05/11/2014</a:t>
            </a:fld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Slide </a:t>
            </a:r>
            <a:fld id="{E79F71F2-B45A-DE4F-99D4-39EA1D4E284B}" type="slidenum">
              <a:rPr lang="en-US" sz="1000">
                <a:solidFill>
                  <a:srgbClr val="000000"/>
                </a:solidFill>
                <a:cs typeface="Arial" charset="0"/>
              </a:rPr>
              <a:pPr eaLnBrk="1" hangingPunct="1"/>
              <a:t>10</a:t>
            </a:fld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368" y="2404454"/>
            <a:ext cx="7297064" cy="181663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Welcome.</a:t>
            </a:r>
          </a:p>
          <a:p>
            <a:pPr marL="0" indent="0" algn="ctr">
              <a:buNone/>
            </a:pPr>
            <a:r>
              <a:rPr lang="en-US" sz="4000" dirty="0"/>
              <a:t>E</a:t>
            </a:r>
            <a:r>
              <a:rPr lang="en-US" sz="4000" dirty="0" smtClean="0"/>
              <a:t>njoy the </a:t>
            </a:r>
            <a:r>
              <a:rPr lang="en-US" sz="4000" dirty="0" smtClean="0"/>
              <a:t>Forum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EDBE5-D402-2349-840D-2BD0B6FC524A}" type="datetime1">
              <a:rPr lang="en-GB" smtClean="0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F1A81EF-E421-C540-8C86-B5D967060C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98651"/>
            <a:ext cx="7772400" cy="594246"/>
          </a:xfrm>
          <a:noFill/>
        </p:spPr>
        <p:txBody>
          <a:bodyPr/>
          <a:lstStyle/>
          <a:p>
            <a:pPr algn="ctr"/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Employability Forum: Introduction</a:t>
            </a:r>
            <a:b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Computer </a:t>
            </a:r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Science </a:t>
            </a:r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Department</a:t>
            </a:r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School of Science and Technology</a:t>
            </a:r>
            <a:b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Middlesex University</a:t>
            </a:r>
            <a:endParaRPr lang="en-US" sz="30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438" y="3861047"/>
            <a:ext cx="8324850" cy="1984127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3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Tony Clark</a:t>
            </a:r>
            <a:b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Professor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Informatics</a:t>
            </a:r>
            <a:b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Head </a:t>
            </a:r>
            <a:r>
              <a:rPr lang="en-US" sz="3000" b="1" smtClean="0">
                <a:latin typeface="Times New Roman" charset="0"/>
                <a:ea typeface="ＭＳ Ｐゴシック" charset="0"/>
                <a:cs typeface="ＭＳ Ｐゴシック" charset="0"/>
              </a:rPr>
              <a:t>of Department</a:t>
            </a:r>
            <a:br>
              <a:rPr lang="en-US" sz="3000" b="1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 b="1" smtClean="0">
                <a:latin typeface="Times New Roman" charset="0"/>
                <a:ea typeface="ＭＳ Ｐゴシック" charset="0"/>
                <a:cs typeface="ＭＳ Ｐゴシック" charset="0"/>
              </a:rPr>
              <a:t>Computer </a:t>
            </a: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Science</a:t>
            </a:r>
            <a:endParaRPr lang="en-US" sz="30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627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95938" cy="48736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Middlesex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University</a:t>
            </a:r>
            <a:br>
              <a:rPr lang="en-GB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A Global Education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7"/>
          <p:cNvSpPr>
            <a:spLocks noGrp="1"/>
          </p:cNvSpPr>
          <p:nvPr>
            <p:ph idx="1"/>
          </p:nvPr>
        </p:nvSpPr>
        <p:spPr>
          <a:xfrm>
            <a:off x="190500" y="1600201"/>
            <a:ext cx="8724900" cy="2260848"/>
          </a:xfrm>
        </p:spPr>
        <p:txBody>
          <a:bodyPr/>
          <a:lstStyle/>
          <a:p>
            <a:r>
              <a:rPr lang="en-GB" sz="2800" dirty="0">
                <a:latin typeface="Arial" charset="0"/>
                <a:ea typeface="ＭＳ Ｐゴシック" charset="0"/>
                <a:cs typeface="ＭＳ Ｐゴシック" charset="0"/>
              </a:rPr>
              <a:t>Campuses in London, </a:t>
            </a:r>
            <a:r>
              <a:rPr lang="en-GB" sz="2800" dirty="0" smtClean="0">
                <a:latin typeface="Arial" charset="0"/>
                <a:ea typeface="ＭＳ Ｐゴシック" charset="0"/>
                <a:cs typeface="ＭＳ Ｐゴシック" charset="0"/>
              </a:rPr>
              <a:t>Dubai, Mauritius, Malta</a:t>
            </a:r>
            <a:endParaRPr lang="en-GB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800" dirty="0">
                <a:latin typeface="Arial" charset="0"/>
                <a:ea typeface="ＭＳ Ｐゴシック" charset="0"/>
                <a:cs typeface="ＭＳ Ｐゴシック" charset="0"/>
              </a:rPr>
              <a:t>Students from over 100 countries worldwide</a:t>
            </a:r>
          </a:p>
          <a:p>
            <a:r>
              <a:rPr lang="en-GB" sz="2800" dirty="0">
                <a:latin typeface="Arial" charset="0"/>
                <a:ea typeface="ＭＳ Ｐゴシック" charset="0"/>
                <a:cs typeface="ＭＳ Ｐゴシック" charset="0"/>
              </a:rPr>
              <a:t>Internationally focussed </a:t>
            </a:r>
            <a:r>
              <a:rPr lang="en-GB" sz="2800" dirty="0" smtClean="0">
                <a:latin typeface="Arial" charset="0"/>
                <a:ea typeface="ＭＳ Ｐゴシック" charset="0"/>
                <a:cs typeface="ＭＳ Ｐゴシック" charset="0"/>
              </a:rPr>
              <a:t>teaching and research</a:t>
            </a:r>
            <a:endParaRPr lang="en-GB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47813" y="1096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9460" name="Picture 9" descr="Dub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16718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http://www.middlesex.mu/userfiles/banner/10qu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57104"/>
          <a:stretch>
            <a:fillRect/>
          </a:stretch>
        </p:blipFill>
        <p:spPr bwMode="auto">
          <a:xfrm>
            <a:off x="6357938" y="416718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 descr="hendon camp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16718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100" cy="487362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The Hendon Campus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190500" y="1096963"/>
            <a:ext cx="8724900" cy="2476053"/>
          </a:xfrm>
        </p:spPr>
        <p:txBody>
          <a:bodyPr/>
          <a:lstStyle/>
          <a:p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One of London’s biggest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campuses.</a:t>
            </a:r>
          </a:p>
          <a:p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35,000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students in London and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overseas.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Over £200million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investment.</a:t>
            </a:r>
          </a:p>
          <a:p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ne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of London’s biggest and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best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-equipped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campuses.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Specialist teaching spaces, labs, studios and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workshops.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547813" y="1096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635500"/>
            <a:ext cx="3143250" cy="199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7" descr="mdx_grove_building_RB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857625"/>
            <a:ext cx="184308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IMG_51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16029" b="13391"/>
          <a:stretch>
            <a:fillRect/>
          </a:stretch>
        </p:blipFill>
        <p:spPr bwMode="auto">
          <a:xfrm>
            <a:off x="5929313" y="4429125"/>
            <a:ext cx="298608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100" cy="487362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Developing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Careers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Ranked among the top ten universities for graduate salaries*</a:t>
            </a:r>
          </a:p>
          <a:p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Taught by practitioners and professionals with links to industry</a:t>
            </a:r>
          </a:p>
          <a:p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Embedded skills across our courses</a:t>
            </a:r>
          </a:p>
          <a:p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Employability </a:t>
            </a:r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and Careers Centre giving specialist support on placements, part-time work or advice about career options from the beginning </a:t>
            </a: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of courses.</a:t>
            </a: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Placements to enhance </a:t>
            </a: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employability</a:t>
            </a:r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GB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Student </a:t>
            </a:r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exchange programmes </a:t>
            </a: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en-GB" sz="1800" dirty="0">
                <a:latin typeface="Arial" charset="0"/>
                <a:ea typeface="ＭＳ Ｐゴシック" charset="0"/>
                <a:cs typeface="ＭＳ Ｐゴシック" charset="0"/>
              </a:rPr>
              <a:t>study abroad – 100 in Europe and 30 more worldwide to choose from</a:t>
            </a:r>
          </a:p>
          <a:p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547813" y="1096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4883150"/>
            <a:ext cx="2319338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7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 broad area </a:t>
            </a:r>
            <a:r>
              <a:rPr lang="en-US" smtClean="0"/>
              <a:t>covering  </a:t>
            </a:r>
            <a:r>
              <a:rPr lang="en-US" smtClean="0"/>
              <a:t>UG and PG: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Business Information Systems.</a:t>
            </a:r>
          </a:p>
          <a:p>
            <a:r>
              <a:rPr lang="en-US" dirty="0" smtClean="0"/>
              <a:t>Information Technology</a:t>
            </a:r>
          </a:p>
          <a:p>
            <a:r>
              <a:rPr lang="en-US" dirty="0" smtClean="0"/>
              <a:t>Computer Networks and Communications</a:t>
            </a:r>
          </a:p>
          <a:p>
            <a:r>
              <a:rPr lang="en-US" dirty="0" smtClean="0"/>
              <a:t>Computer Forensics</a:t>
            </a:r>
          </a:p>
          <a:p>
            <a:r>
              <a:rPr lang="en-US" dirty="0" smtClean="0"/>
              <a:t>Computer Systems Engineering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EDBE5-D402-2349-840D-2BD0B6FC524A}" type="datetime1">
              <a:rPr lang="en-GB" smtClean="0"/>
              <a:pPr>
                <a:defRPr/>
              </a:pPr>
              <a:t>05/11/2014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F1A81EF-E421-C540-8C86-B5D967060C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Demand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43125"/>
            <a:ext cx="58308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00625"/>
            <a:ext cx="5786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6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94777B-2F7C-F34F-B7DB-19A759F2C912}" type="slidenum">
              <a:rPr lang="en-US" sz="1200" b="0" u="none">
                <a:solidFill>
                  <a:schemeClr val="tx1"/>
                </a:solidFill>
              </a:rPr>
              <a:pPr/>
              <a:t>8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568325"/>
            <a:ext cx="8153400" cy="911225"/>
          </a:xfrm>
        </p:spPr>
        <p:txBody>
          <a:bodyPr/>
          <a:lstStyle/>
          <a:p>
            <a:r>
              <a:rPr lang="en-US" sz="36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Computer Science Research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Largest Research area within the University.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strong links nationally, internationally and also with UK industry. (We have funded projects with Oxford, Imperial, UCL, Warwick, LSE, …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International collaborations e.g. India, USA, Germany, etc.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REF return for CS of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approx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55 staff.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RAE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2008 Power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Rankings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C2ABB6-87D5-B344-A84B-F9DF4F3DE4C8}" type="slidenum">
              <a:rPr lang="en-US" sz="1200" b="0" u="none">
                <a:solidFill>
                  <a:schemeClr val="tx1"/>
                </a:solidFill>
              </a:rPr>
              <a:pPr/>
              <a:t>9</a:t>
            </a:fld>
            <a:endParaRPr lang="en-US" sz="1200" b="0" u="none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5714141"/>
              </p:ext>
            </p:extLst>
          </p:nvPr>
        </p:nvGraphicFramePr>
        <p:xfrm>
          <a:off x="190500" y="980728"/>
          <a:ext cx="87019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4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mputing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  <a:fontScheme name="computing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11619</TotalTime>
  <Words>396</Words>
  <Application>Microsoft Macintosh PowerPoint</Application>
  <PresentationFormat>On-screen Show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Science&amp;Tech Intro talk</vt:lpstr>
      <vt:lpstr>PowerPoint Presentation</vt:lpstr>
      <vt:lpstr>Employability Forum: Introduction Computer Science Department School of Science and Technology Middlesex University</vt:lpstr>
      <vt:lpstr>Middlesex University  A Global Education</vt:lpstr>
      <vt:lpstr>The Hendon Campus</vt:lpstr>
      <vt:lpstr>Developing Careers</vt:lpstr>
      <vt:lpstr>Computing</vt:lpstr>
      <vt:lpstr>Demand</vt:lpstr>
      <vt:lpstr>Computer Science Research</vt:lpstr>
      <vt:lpstr>RAE 2008 Power Rankings</vt:lpstr>
      <vt:lpstr>Indicative Areas</vt:lpstr>
      <vt:lpstr>PowerPoint Presentation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Tony Clarke</cp:lastModifiedBy>
  <cp:revision>166</cp:revision>
  <dcterms:created xsi:type="dcterms:W3CDTF">2012-09-06T10:47:01Z</dcterms:created>
  <dcterms:modified xsi:type="dcterms:W3CDTF">2014-11-05T08:40:29Z</dcterms:modified>
</cp:coreProperties>
</file>