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6" r:id="rId2"/>
    <p:sldId id="332" r:id="rId3"/>
    <p:sldId id="335" r:id="rId4"/>
    <p:sldId id="333" r:id="rId5"/>
    <p:sldId id="334" r:id="rId6"/>
    <p:sldId id="336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AFAF"/>
    <a:srgbClr val="6E6E6E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8806" autoAdjust="0"/>
  </p:normalViewPr>
  <p:slideViewPr>
    <p:cSldViewPr snapToObjects="1">
      <p:cViewPr>
        <p:scale>
          <a:sx n="120" d="100"/>
          <a:sy n="120" d="100"/>
        </p:scale>
        <p:origin x="-129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34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6A84C-5721-5147-B4B0-84AAABE55B41}" type="datetime1">
              <a:rPr lang="en-US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27A530-6454-474D-A834-09EC0449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E37A88-738B-774C-8D5F-6651561E1D66}" type="datetime1">
              <a:rPr lang="en-US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13E594-B8E4-DE4C-8599-FB393C12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 pitchFamily="3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9993" indent="-276920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07681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550754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1993826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482756-774B-E243-9A9C-8781E2299304}" type="slidenum">
              <a:rPr lang="en-US" sz="1200" b="0" u="none">
                <a:solidFill>
                  <a:schemeClr val="tx1"/>
                </a:solidFill>
              </a:rPr>
              <a:pPr/>
              <a:t>1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2722"/>
            <a:ext cx="5027724" cy="41149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364" tIns="44182" rIns="88364" bIns="44182"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9993" indent="-276920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07681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550754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1993826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60D45-F189-8F42-8C71-FBB97ED402DD}" type="slidenum">
              <a:rPr lang="en-US" sz="1200" b="0" u="none">
                <a:solidFill>
                  <a:schemeClr val="tx1"/>
                </a:solidFill>
              </a:rPr>
              <a:pPr/>
              <a:t>2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2722"/>
            <a:ext cx="5027724" cy="41149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364" tIns="44182" rIns="88364" bIns="44182"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9993" indent="-276920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07681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550754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1993826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60D45-F189-8F42-8C71-FBB97ED402DD}" type="slidenum">
              <a:rPr lang="en-US" sz="1200" b="0" u="none">
                <a:solidFill>
                  <a:schemeClr val="tx1"/>
                </a:solidFill>
              </a:rPr>
              <a:pPr/>
              <a:t>3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2722"/>
            <a:ext cx="5027724" cy="41149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364" tIns="44182" rIns="88364" bIns="44182"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9993" indent="-276920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07681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550754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1993826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60D45-F189-8F42-8C71-FBB97ED402DD}" type="slidenum">
              <a:rPr lang="en-US" sz="1200" b="0" u="none">
                <a:solidFill>
                  <a:schemeClr val="tx1"/>
                </a:solidFill>
              </a:rPr>
              <a:pPr/>
              <a:t>4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2722"/>
            <a:ext cx="5027724" cy="41149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364" tIns="44182" rIns="88364" bIns="44182"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9993" indent="-276920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07681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550754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1993826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60D45-F189-8F42-8C71-FBB97ED402DD}" type="slidenum">
              <a:rPr lang="en-US" sz="1200" b="0" u="none">
                <a:solidFill>
                  <a:schemeClr val="tx1"/>
                </a:solidFill>
              </a:rPr>
              <a:pPr/>
              <a:t>5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2722"/>
            <a:ext cx="5027724" cy="41149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364" tIns="44182" rIns="88364" bIns="44182"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9993" indent="-276920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07681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550754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1993826" indent="-221536"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31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60D45-F189-8F42-8C71-FBB97ED402DD}" type="slidenum">
              <a:rPr lang="en-US" sz="1200" b="0" u="none">
                <a:solidFill>
                  <a:schemeClr val="tx1"/>
                </a:solidFill>
              </a:rPr>
              <a:pPr/>
              <a:t>6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2722"/>
            <a:ext cx="5027724" cy="41149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364" tIns="44182" rIns="88364" bIns="44182"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id qu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" y="274638"/>
            <a:ext cx="52452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C234EA-6B2C-6742-88F9-3FF7F6A0FDFC}" type="datetime1">
              <a:rPr lang="en-GB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A9E40163-BB4F-CD4D-9416-3CDFD5FF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1792288" y="1523999"/>
            <a:ext cx="5486400" cy="3200401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icon to add SmartArt graphic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BE20-D944-BB44-8E1B-BD079549EF80}" type="datetime1">
              <a:rPr lang="en-GB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42D14B-477C-8846-82F4-0A5B05BD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6EE5-E57D-8444-A068-41BFE1EC2CCA}" type="datetime1">
              <a:rPr lang="en-GB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E1C54C-7203-C441-82F9-950E104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2130425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286000" cy="46021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524000"/>
            <a:ext cx="6286500" cy="46021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D491B-4894-E744-8D24-209EDB46C4D5}" type="datetime1">
              <a:rPr lang="en-GB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17FB227D-F707-A141-8C21-54D08AC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B8B0-5EEA-EE40-9470-9F67FC32C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505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2816225"/>
            <a:ext cx="7772400" cy="53657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3467100"/>
            <a:ext cx="7772400" cy="7239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49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EDBE5-D402-2349-840D-2BD0B6FC524A}" type="datetime1">
              <a:rPr lang="en-GB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F1A81EF-E421-C540-8C86-B5D967060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156529-9AFC-BE40-9D75-C3A2147B594B}" type="datetime1">
              <a:rPr lang="en-GB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8A1DF157-BC33-4C42-9446-84FC8AB4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457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A5A8-6AEC-D84B-8E47-A28F8D01EC77}" type="datetime1">
              <a:rPr lang="en-GB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5F893-335F-4D4C-90EF-394EC51D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2174875"/>
            <a:ext cx="43053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2672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545F-E10D-E541-9FEB-12794604C08C}" type="datetime1">
              <a:rPr lang="en-GB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F5E4AC-4384-0C46-B3F5-26B9149DF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24500" cy="7159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500" y="3048000"/>
            <a:ext cx="5524500" cy="1447800"/>
          </a:xfrm>
        </p:spPr>
        <p:txBody>
          <a:bodyPr>
            <a:normAutofit/>
          </a:bodyPr>
          <a:lstStyle>
            <a:lvl1pPr>
              <a:buFontTx/>
              <a:buNone/>
              <a:defRPr sz="2800" b="1"/>
            </a:lvl1pPr>
            <a:lvl2pPr>
              <a:buNone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4877-491E-8B41-BD47-6D0880F10E89}" type="datetime1">
              <a:rPr lang="en-GB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24DF-8B11-2C40-AC87-A0468FE9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7350"/>
            <a:ext cx="3238500" cy="1162050"/>
          </a:xfrm>
        </p:spPr>
        <p:txBody>
          <a:bodyPr anchor="b"/>
          <a:lstStyle>
            <a:lvl1pPr algn="l">
              <a:defRPr sz="2000" b="1">
                <a:solidFill>
                  <a:srgbClr val="6E6E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819400"/>
            <a:ext cx="3238500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5508-1FCA-6B4F-9CA6-DE3A5755BCFB}" type="datetime1">
              <a:rPr lang="en-GB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6EF8A4-D2F7-BA45-A642-52AA7FC7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274638"/>
            <a:ext cx="678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" y="1600200"/>
            <a:ext cx="872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250734AF-20D8-A746-AAE1-23C878EEC58A}" type="datetime1">
              <a:rPr lang="en-GB"/>
              <a:pPr>
                <a:defRPr/>
              </a:pPr>
              <a:t>04/11/2014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79AF24B-5364-3149-B76F-44264E718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0" r:id="rId4"/>
    <p:sldLayoutId id="214748428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1" r:id="rId12"/>
    <p:sldLayoutId id="2147484282" r:id="rId13"/>
    <p:sldLayoutId id="2147484284" r:id="rId1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6E6E6E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898650"/>
            <a:ext cx="7772400" cy="1425575"/>
          </a:xfrm>
          <a:noFill/>
        </p:spPr>
        <p:txBody>
          <a:bodyPr/>
          <a:lstStyle/>
          <a:p>
            <a:pPr algn="ctr"/>
            <a:r>
              <a:rPr lang="en-US" dirty="0"/>
              <a:t>Departmental Employability Strategic Framework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(DESF)</a:t>
            </a:r>
            <a:endParaRPr lang="en-US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438" y="3527425"/>
            <a:ext cx="8324850" cy="23177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US" sz="30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3000" b="1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Computer </a:t>
            </a:r>
            <a:r>
              <a:rPr lang="en-US" sz="30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Science Department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School of Science and Technology</a:t>
            </a:r>
            <a:endParaRPr lang="en-US" sz="30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627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F154AC-A451-0B47-A6AE-51D96C550E98}" type="slidenum">
              <a:rPr lang="en-US" sz="1200" b="0" u="none">
                <a:solidFill>
                  <a:schemeClr val="tx1"/>
                </a:solidFill>
              </a:rPr>
              <a:pPr/>
              <a:t>2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7772400" cy="4754562"/>
          </a:xfrm>
          <a:noFill/>
        </p:spPr>
        <p:txBody>
          <a:bodyPr/>
          <a:lstStyle/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Increasing student</a:t>
            </a: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Placements</a:t>
            </a: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Internships</a:t>
            </a: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Exchanges</a:t>
            </a:r>
          </a:p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Supporting students towards graduate jobs</a:t>
            </a:r>
          </a:p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Establishing strong links with alumni</a:t>
            </a:r>
          </a:p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Deploying projects in association with industry</a:t>
            </a:r>
          </a:p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Increasing awareness of current job market</a:t>
            </a:r>
          </a:p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Supporting student development</a:t>
            </a:r>
          </a:p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Offering career services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95938" cy="487362"/>
          </a:xfrm>
        </p:spPr>
        <p:txBody>
          <a:bodyPr/>
          <a:lstStyle/>
          <a:p>
            <a:r>
              <a:rPr lang="en-US" dirty="0" smtClean="0"/>
              <a:t>Employability </a:t>
            </a:r>
            <a:r>
              <a:rPr lang="en-GB" dirty="0" smtClean="0"/>
              <a:t>vision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4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F154AC-A451-0B47-A6AE-51D96C550E98}" type="slidenum">
              <a:rPr lang="en-US" sz="1200" b="0" u="none">
                <a:solidFill>
                  <a:schemeClr val="tx1"/>
                </a:solidFill>
              </a:rPr>
              <a:pPr/>
              <a:t>3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7772400" cy="4754562"/>
          </a:xfrm>
          <a:noFill/>
        </p:spPr>
        <p:txBody>
          <a:bodyPr/>
          <a:lstStyle/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Opportunities (placements / internships / graduate jobs)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Science &amp; Technology Employability Forum (STEF) </a:t>
            </a:r>
            <a:endParaRPr lang="en-US" sz="24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Science &amp; Technology Employability Networking (STEN) </a:t>
            </a:r>
            <a:endParaRPr lang="en-US" sz="24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Science &amp; Technology Employability Presentations Series (STEPS) </a:t>
            </a:r>
            <a:endParaRPr lang="en-US" sz="24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Employability projects</a:t>
            </a:r>
          </a:p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Volunteering</a:t>
            </a:r>
          </a:p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Student competitions</a:t>
            </a:r>
          </a:p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Mentoring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24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95938" cy="487362"/>
          </a:xfrm>
        </p:spPr>
        <p:txBody>
          <a:bodyPr/>
          <a:lstStyle/>
          <a:p>
            <a:r>
              <a:rPr lang="en-US" dirty="0" smtClean="0"/>
              <a:t>Employability </a:t>
            </a:r>
            <a:r>
              <a:rPr lang="en-GB" dirty="0" smtClean="0"/>
              <a:t>support services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F154AC-A451-0B47-A6AE-51D96C550E98}" type="slidenum">
              <a:rPr lang="en-US" sz="1200" b="0" u="none">
                <a:solidFill>
                  <a:schemeClr val="tx1"/>
                </a:solidFill>
              </a:rPr>
              <a:pPr/>
              <a:t>4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95938" cy="487362"/>
          </a:xfrm>
        </p:spPr>
        <p:txBody>
          <a:bodyPr/>
          <a:lstStyle/>
          <a:p>
            <a:r>
              <a:rPr lang="en-GB" dirty="0"/>
              <a:t>Departmental Employability Strategic Framework (DESF)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4-11-04 at 21.40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514132" cy="388843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5013176"/>
            <a:ext cx="7772400" cy="93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pitchFamily="30" charset="-128"/>
                <a:cs typeface="ＭＳ Ｐゴシック" pitchFamily="28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pitchFamily="30" charset="-128"/>
                <a:cs typeface="ＭＳ Ｐゴシック" pitchFamily="28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pitchFamily="30" charset="-128"/>
                <a:cs typeface="ＭＳ Ｐゴシック" pitchFamily="28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pitchFamily="30" charset="-128"/>
                <a:cs typeface="ＭＳ Ｐゴシック" pitchFamily="28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pitchFamily="30" charset="-128"/>
                <a:cs typeface="ＭＳ Ｐゴシック" pitchFamily="2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Case study:</a:t>
            </a:r>
          </a:p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Supporting knowledge transfer to local community</a:t>
            </a:r>
          </a:p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Deploying a project on Web 2.0 / Internet / e-commerce training</a:t>
            </a:r>
          </a:p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Involving students as trainers in a series of hands on demonstrations</a:t>
            </a:r>
            <a:endParaRPr lang="en-US" sz="20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F154AC-A451-0B47-A6AE-51D96C550E98}" type="slidenum">
              <a:rPr lang="en-US" sz="1200" b="0" u="none">
                <a:solidFill>
                  <a:schemeClr val="tx1"/>
                </a:solidFill>
              </a:rPr>
              <a:pPr/>
              <a:t>5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7772400" cy="4754562"/>
          </a:xfrm>
          <a:noFill/>
        </p:spPr>
        <p:txBody>
          <a:bodyPr/>
          <a:lstStyle/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Session 1 (09:45 – 11:30)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1600" dirty="0" smtClean="0">
                <a:latin typeface="Times New Roman" charset="0"/>
                <a:ea typeface="ＭＳ Ｐゴシック" charset="0"/>
                <a:cs typeface="ＭＳ Ｐゴシック" charset="0"/>
              </a:rPr>
              <a:t>Theme: “</a:t>
            </a: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What we look for… Are you ready to join us?” </a:t>
            </a:r>
          </a:p>
          <a:p>
            <a:pPr lvl="1"/>
            <a:r>
              <a:rPr lang="en-US" sz="1600" dirty="0" smtClean="0">
                <a:latin typeface="Times New Roman" charset="0"/>
                <a:ea typeface="ＭＳ Ｐゴシック" charset="0"/>
                <a:cs typeface="ＭＳ Ｐゴシック" charset="0"/>
              </a:rPr>
              <a:t>Objective: Provide </a:t>
            </a: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students with a reality check about the industry’s requirements </a:t>
            </a:r>
            <a:endParaRPr lang="en-US" sz="16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Session 2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01: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45 –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12:00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20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Theme: “A taste of the 'real world’… My typical day at </a:t>
            </a:r>
            <a:r>
              <a:rPr lang="en-US" sz="1600" dirty="0" smtClean="0">
                <a:latin typeface="Times New Roman" charset="0"/>
                <a:ea typeface="ＭＳ Ｐゴシック" charset="0"/>
                <a:cs typeface="ＭＳ Ｐゴシック" charset="0"/>
              </a:rPr>
              <a:t>work” </a:t>
            </a: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Objective: Inspire students to take up work placements within similar companies/offering exposure to similar roles  </a:t>
            </a:r>
            <a:endParaRPr lang="en-US" sz="16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Session 3 (12:00 – 12:30)</a:t>
            </a:r>
          </a:p>
          <a:p>
            <a:pPr lvl="1"/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Theme: “What jobs are out </a:t>
            </a:r>
            <a:r>
              <a:rPr lang="en-US" sz="1600" dirty="0" smtClean="0">
                <a:latin typeface="Times New Roman" charset="0"/>
                <a:ea typeface="ＭＳ Ｐゴシック" charset="0"/>
                <a:cs typeface="ＭＳ Ｐゴシック" charset="0"/>
              </a:rPr>
              <a:t>there?</a:t>
            </a: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” </a:t>
            </a:r>
          </a:p>
          <a:p>
            <a:pPr lvl="1"/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Objective: Raising awareness about </a:t>
            </a:r>
            <a:r>
              <a:rPr lang="en-US" sz="1600" dirty="0" err="1">
                <a:latin typeface="Times New Roman" charset="0"/>
                <a:ea typeface="ＭＳ Ｐゴシック" charset="0"/>
                <a:cs typeface="ＭＳ Ｐゴシック" charset="0"/>
              </a:rPr>
              <a:t>labour</a:t>
            </a: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 market needs </a:t>
            </a:r>
            <a:endParaRPr lang="en-US" sz="16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Session 4 (12:30 – 13:00)</a:t>
            </a:r>
          </a:p>
          <a:p>
            <a:pPr lvl="1"/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Theme: “What will get me that </a:t>
            </a:r>
            <a:r>
              <a:rPr lang="en-US" sz="1600" dirty="0" smtClean="0">
                <a:latin typeface="Times New Roman" charset="0"/>
                <a:ea typeface="ＭＳ Ｐゴシック" charset="0"/>
                <a:cs typeface="ＭＳ Ｐゴシック" charset="0"/>
              </a:rPr>
              <a:t>job?</a:t>
            </a: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” </a:t>
            </a:r>
          </a:p>
          <a:p>
            <a:pPr lvl="1"/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Objective: Raising awareness about the recruitment process  </a:t>
            </a:r>
            <a:endParaRPr lang="en-US" sz="16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95938" cy="487362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Science &amp; Technology Employability Forum (STEF)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F154AC-A451-0B47-A6AE-51D96C550E98}" type="slidenum">
              <a:rPr lang="en-US" sz="1200" b="0" u="none">
                <a:solidFill>
                  <a:schemeClr val="tx1"/>
                </a:solidFill>
              </a:rPr>
              <a:pPr/>
              <a:t>6</a:t>
            </a:fld>
            <a:endParaRPr lang="en-US" sz="1200" b="0" u="none">
              <a:solidFill>
                <a:schemeClr val="tx1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7772400" cy="4754562"/>
          </a:xfrm>
          <a:noFill/>
        </p:spPr>
        <p:txBody>
          <a:bodyPr/>
          <a:lstStyle/>
          <a:p>
            <a:pPr lvl="0"/>
            <a:r>
              <a:rPr lang="en-US" sz="2000" dirty="0"/>
              <a:t>December </a:t>
            </a:r>
            <a:r>
              <a:rPr lang="en-US" sz="2000" dirty="0" smtClean="0"/>
              <a:t>3	– Ashley George, GSK</a:t>
            </a:r>
            <a:endParaRPr lang="en-GB" sz="2000" dirty="0"/>
          </a:p>
          <a:p>
            <a:pPr lvl="0"/>
            <a:r>
              <a:rPr lang="en-US" sz="2000" dirty="0"/>
              <a:t>January </a:t>
            </a:r>
            <a:r>
              <a:rPr lang="en-US" sz="2000" dirty="0" smtClean="0"/>
              <a:t>14 	– TBC, (3 speakers) </a:t>
            </a:r>
            <a:endParaRPr lang="en-GB" sz="2000" dirty="0"/>
          </a:p>
          <a:p>
            <a:pPr lvl="0"/>
            <a:r>
              <a:rPr lang="en-US" sz="2000" dirty="0"/>
              <a:t>February </a:t>
            </a:r>
            <a:r>
              <a:rPr lang="en-US" sz="2000" dirty="0" smtClean="0"/>
              <a:t>4 	– TBC, KPMG &amp; EY</a:t>
            </a:r>
            <a:endParaRPr lang="en-GB" sz="2000" dirty="0"/>
          </a:p>
          <a:p>
            <a:pPr lvl="0"/>
            <a:r>
              <a:rPr lang="en-US" sz="2000" dirty="0"/>
              <a:t>March </a:t>
            </a:r>
            <a:r>
              <a:rPr lang="en-US" sz="2000" dirty="0" smtClean="0"/>
              <a:t>4 		– TBC Fujitsu &amp; L’Oreal</a:t>
            </a:r>
            <a:endParaRPr lang="en-GB" sz="2000" dirty="0"/>
          </a:p>
          <a:p>
            <a:pPr lvl="0"/>
            <a:r>
              <a:rPr lang="en-US" sz="2000" dirty="0"/>
              <a:t>April </a:t>
            </a:r>
            <a:r>
              <a:rPr lang="en-US" sz="2000" dirty="0" smtClean="0"/>
              <a:t>1 		– John </a:t>
            </a:r>
            <a:r>
              <a:rPr lang="en-US" sz="2000" dirty="0" err="1" smtClean="0"/>
              <a:t>Kinchen</a:t>
            </a:r>
            <a:r>
              <a:rPr lang="en-US" sz="2000" dirty="0" smtClean="0"/>
              <a:t>, IBM</a:t>
            </a:r>
            <a:endParaRPr lang="en-GB" sz="2000" dirty="0"/>
          </a:p>
          <a:p>
            <a:r>
              <a:rPr lang="en-US" sz="2000" dirty="0"/>
              <a:t>May 6</a:t>
            </a:r>
            <a:r>
              <a:rPr lang="en-GB" sz="2000" dirty="0"/>
              <a:t> </a:t>
            </a:r>
            <a:r>
              <a:rPr lang="en-GB" sz="2000" dirty="0" smtClean="0"/>
              <a:t>		– TBC (3 speakers)</a:t>
            </a:r>
            <a:endParaRPr lang="en-US" sz="16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95938" cy="487362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Science &amp; Technology Employability Presentations Series (STEPS)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&amp;Tech Intro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Science&amp;Tech Intro talk.potx</Template>
  <TotalTime>15010</TotalTime>
  <Words>246</Words>
  <Application>Microsoft Macintosh PowerPoint</Application>
  <PresentationFormat>On-screen Show (4:3)</PresentationFormat>
  <Paragraphs>61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Science&amp;Tech Intro talk</vt:lpstr>
      <vt:lpstr>Departmental Employability Strategic Framework  (DESF)</vt:lpstr>
      <vt:lpstr>Employability vision</vt:lpstr>
      <vt:lpstr>Employability support services</vt:lpstr>
      <vt:lpstr>Departmental Employability Strategic Framework (DESF) </vt:lpstr>
      <vt:lpstr>Science &amp; Technology Employability Forum (STEF)</vt:lpstr>
      <vt:lpstr>Science &amp; Technology Employability Presentations Series (STEPS) </vt:lpstr>
    </vt:vector>
  </TitlesOfParts>
  <Company>CDS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Support</dc:creator>
  <cp:lastModifiedBy>George Dafoulas</cp:lastModifiedBy>
  <cp:revision>265</cp:revision>
  <dcterms:created xsi:type="dcterms:W3CDTF">2012-09-06T10:47:01Z</dcterms:created>
  <dcterms:modified xsi:type="dcterms:W3CDTF">2014-11-04T21:58:35Z</dcterms:modified>
</cp:coreProperties>
</file>