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FF"/>
    <a:srgbClr val="800040"/>
    <a:srgbClr val="0000FF"/>
    <a:srgbClr val="00FFFF"/>
    <a:srgbClr val="FFFF00"/>
    <a:srgbClr val="000000"/>
    <a:srgbClr val="CE49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67" autoAdjust="0"/>
  </p:normalViewPr>
  <p:slideViewPr>
    <p:cSldViewPr snapToGrid="0" snapToObjects="1">
      <p:cViewPr varScale="1">
        <p:scale>
          <a:sx n="55" d="100"/>
          <a:sy n="55" d="100"/>
        </p:scale>
        <p:origin x="-17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637B8-DEF5-3946-93F5-5F9FF273FF44}" type="datetimeFigureOut">
              <a:rPr lang="en-US" smtClean="0"/>
              <a:t>01/11/2014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75FA0-7490-4F47-8691-F0BDED783218}" type="slidenum">
              <a:rPr lang="en-US" smtClean="0"/>
              <a:t>‹#›</a:t>
            </a:fld>
            <a:endParaRPr lang="en-US"/>
          </a:p>
        </p:txBody>
      </p:sp>
    </p:spTree>
    <p:extLst>
      <p:ext uri="{BB962C8B-B14F-4D97-AF65-F5344CB8AC3E}">
        <p14:creationId xmlns:p14="http://schemas.microsoft.com/office/powerpoint/2010/main" val="1834412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008000"/>
                </a:solidFill>
              </a:rPr>
              <a:t>Kateryna Vyshnyak- Ukrainian, final year in digital forensics.</a:t>
            </a:r>
            <a:br>
              <a:rPr lang="en-US" sz="1600" b="1" dirty="0" smtClean="0">
                <a:solidFill>
                  <a:srgbClr val="008000"/>
                </a:solidFill>
              </a:rPr>
            </a:br>
            <a:r>
              <a:rPr lang="en-US" sz="1200" b="1" dirty="0" smtClean="0"/>
              <a:t/>
            </a:r>
            <a:br>
              <a:rPr lang="en-US" sz="1200" b="1" dirty="0" smtClean="0"/>
            </a:br>
            <a:r>
              <a:rPr lang="en-US" sz="1200" b="1" dirty="0" smtClean="0">
                <a:solidFill>
                  <a:srgbClr val="FF0000"/>
                </a:solidFill>
              </a:rPr>
              <a:t>RFS </a:t>
            </a:r>
            <a:r>
              <a:rPr lang="en-US" sz="1200" dirty="0" smtClean="0">
                <a:solidFill>
                  <a:srgbClr val="FF0000"/>
                </a:solidFill>
              </a:rPr>
              <a:t>is defined as a revenue generation addendum business based on existing Strategic Outsourcing accounts. </a:t>
            </a:r>
            <a:r>
              <a:rPr lang="en-US" sz="1200" b="1" dirty="0" smtClean="0">
                <a:solidFill>
                  <a:srgbClr val="8000FF"/>
                </a:solidFill>
              </a:rPr>
              <a:t>Strategic Outsourcing </a:t>
            </a:r>
            <a:r>
              <a:rPr lang="en-US" sz="1200" dirty="0" smtClean="0">
                <a:solidFill>
                  <a:srgbClr val="8000FF"/>
                </a:solidFill>
              </a:rPr>
              <a:t>value proposition being that Clients can outsource their IT to IBM as a service which we can run cheaper and more efficiently with the latest technology as well as offer innovation and new skills. </a:t>
            </a:r>
            <a:r>
              <a:rPr lang="en-US" sz="1200" dirty="0" smtClean="0">
                <a:solidFill>
                  <a:srgbClr val="FF0000"/>
                </a:solidFill>
              </a:rPr>
              <a:t>RFS maximizes SO revenue through an end-to-end approach which means focusing on customer satisfaction, fast time management and response. </a:t>
            </a:r>
            <a:br>
              <a:rPr lang="en-US" sz="1200" dirty="0" smtClean="0">
                <a:solidFill>
                  <a:srgbClr val="FF0000"/>
                </a:solidFill>
              </a:rPr>
            </a:br>
            <a:r>
              <a:rPr lang="en-US" sz="1200" dirty="0" smtClean="0"/>
              <a:t/>
            </a:r>
            <a:br>
              <a:rPr lang="en-US" sz="1200" dirty="0" smtClean="0"/>
            </a:br>
            <a:r>
              <a:rPr lang="en-US" sz="1200" dirty="0" smtClean="0"/>
              <a:t>At the BP Client account, where I was based, IBM team provides local and international field services for all workstations, runs and maintains the server platforms, provides global help desk support and co-ordinates 3rd parties for development project work. (off-shore field services)</a:t>
            </a:r>
            <a:br>
              <a:rPr lang="en-US" sz="1200" dirty="0" smtClean="0"/>
            </a:br>
            <a:r>
              <a:rPr lang="en-US" sz="1200" dirty="0" smtClean="0"/>
              <a:t/>
            </a:r>
            <a:br>
              <a:rPr lang="en-US" sz="1200" dirty="0" smtClean="0"/>
            </a:br>
            <a:r>
              <a:rPr lang="en-US" sz="1200" b="1" dirty="0" smtClean="0"/>
              <a:t>Field Services-  </a:t>
            </a:r>
            <a:r>
              <a:rPr lang="en-US" sz="1200" dirty="0" smtClean="0"/>
              <a:t>providing onsite IT support to the customer as per  terms of the SLA (Service Level Agreement).  Specifically, computer hardware service,  respond to customer issues 24/7 and service for all IT equipment.</a:t>
            </a:r>
            <a:endParaRPr lang="en-US" dirty="0"/>
          </a:p>
        </p:txBody>
      </p:sp>
      <p:sp>
        <p:nvSpPr>
          <p:cNvPr id="4" name="Slide Number Placeholder 3"/>
          <p:cNvSpPr>
            <a:spLocks noGrp="1"/>
          </p:cNvSpPr>
          <p:nvPr>
            <p:ph type="sldNum" sz="quarter" idx="10"/>
          </p:nvPr>
        </p:nvSpPr>
        <p:spPr/>
        <p:txBody>
          <a:bodyPr/>
          <a:lstStyle/>
          <a:p>
            <a:fld id="{A9775FA0-7490-4F47-8691-F0BDED783218}" type="slidenum">
              <a:rPr lang="en-US" smtClean="0"/>
              <a:t>1</a:t>
            </a:fld>
            <a:endParaRPr lang="en-US"/>
          </a:p>
        </p:txBody>
      </p:sp>
    </p:spTree>
    <p:extLst>
      <p:ext uri="{BB962C8B-B14F-4D97-AF65-F5344CB8AC3E}">
        <p14:creationId xmlns:p14="http://schemas.microsoft.com/office/powerpoint/2010/main" val="201894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buNone/>
              <a:defRPr/>
            </a:pPr>
            <a:r>
              <a:rPr lang="en-US" sz="1100" dirty="0" smtClean="0">
                <a:solidFill>
                  <a:srgbClr val="0000FF"/>
                </a:solidFill>
                <a:sym typeface="Wingdings"/>
              </a:rPr>
              <a:t></a:t>
            </a:r>
            <a:r>
              <a:rPr lang="en-US" sz="1100" dirty="0" smtClean="0">
                <a:solidFill>
                  <a:srgbClr val="0000FF"/>
                </a:solidFill>
              </a:rPr>
              <a:t>In my role as an RFS Manager I concentrated on the RFS Sales function and commercial process before handing over to delivery with all required information formally agreed by IBM and the Client.</a:t>
            </a:r>
          </a:p>
          <a:p>
            <a:pPr marL="0" indent="0" algn="just">
              <a:spcBef>
                <a:spcPts val="0"/>
              </a:spcBef>
              <a:buNone/>
              <a:defRPr/>
            </a:pPr>
            <a:endParaRPr lang="en-US" sz="1100" dirty="0" smtClean="0"/>
          </a:p>
          <a:p>
            <a:pPr marL="0" indent="0" algn="just">
              <a:buNone/>
            </a:pPr>
            <a:r>
              <a:rPr lang="en-US" sz="1100" dirty="0" smtClean="0">
                <a:solidFill>
                  <a:schemeClr val="accent2"/>
                </a:solidFill>
                <a:sym typeface="Wingdings"/>
              </a:rPr>
              <a:t></a:t>
            </a:r>
            <a:r>
              <a:rPr lang="en-US" sz="1100" dirty="0" smtClean="0">
                <a:solidFill>
                  <a:schemeClr val="accent2"/>
                </a:solidFill>
              </a:rPr>
              <a:t>Working at IBM within BP group put me in charge of my own work (independent worker), facilitate an awareness of others (monitoring communication over existing projects and share info across the team), fulfill expectations of my colleagues (my work should be done before my colleagues can carry on their tasks and vice versa ) which in turn allowed me to grow and become more confident as individual and IBM valuable team-player.</a:t>
            </a:r>
            <a:endParaRPr lang="en-US" sz="1100" dirty="0" smtClean="0"/>
          </a:p>
          <a:p>
            <a:pPr marL="0" indent="0" algn="just">
              <a:spcBef>
                <a:spcPts val="0"/>
              </a:spcBef>
              <a:buNone/>
              <a:defRPr/>
            </a:pPr>
            <a:r>
              <a:rPr lang="en-US" sz="1100" dirty="0" smtClean="0">
                <a:solidFill>
                  <a:srgbClr val="008000"/>
                </a:solidFill>
                <a:sym typeface="Wingdings"/>
              </a:rPr>
              <a:t></a:t>
            </a:r>
            <a:r>
              <a:rPr lang="en-US" sz="1100" dirty="0" smtClean="0">
                <a:solidFill>
                  <a:srgbClr val="008000"/>
                </a:solidFill>
              </a:rPr>
              <a:t>Each Request based on commercial, delivery and contractual risk. Risk assessment will include understanding of contractual scope, clarity of technical competences and financial agreement of both sides. I have learned how to:</a:t>
            </a:r>
          </a:p>
          <a:p>
            <a:pPr marL="0" indent="0" algn="just">
              <a:spcBef>
                <a:spcPts val="0"/>
              </a:spcBef>
              <a:buNone/>
              <a:defRPr/>
            </a:pPr>
            <a:r>
              <a:rPr lang="en-US" sz="1100" dirty="0" smtClean="0">
                <a:solidFill>
                  <a:srgbClr val="008000"/>
                </a:solidFill>
              </a:rPr>
              <a:t>-validate IBM coverage of requested activities under legal binding protocols (example POD which includes scope of the project, time frame, resources, financials, out scope, travels, contingency plan), </a:t>
            </a:r>
          </a:p>
          <a:p>
            <a:pPr marL="0" indent="0" algn="just">
              <a:spcBef>
                <a:spcPts val="0"/>
              </a:spcBef>
              <a:buNone/>
              <a:defRPr/>
            </a:pPr>
            <a:r>
              <a:rPr lang="en-US" sz="1100" dirty="0" smtClean="0">
                <a:solidFill>
                  <a:srgbClr val="008000"/>
                </a:solidFill>
              </a:rPr>
              <a:t>-understanding data gathering (evidences)</a:t>
            </a:r>
          </a:p>
          <a:p>
            <a:pPr marL="0" indent="0" algn="just">
              <a:spcBef>
                <a:spcPts val="0"/>
              </a:spcBef>
              <a:buNone/>
              <a:defRPr/>
            </a:pPr>
            <a:r>
              <a:rPr lang="en-US" sz="1100" dirty="0" smtClean="0">
                <a:solidFill>
                  <a:srgbClr val="008000"/>
                </a:solidFill>
              </a:rPr>
              <a:t>-understanding statistics and analysis (example as </a:t>
            </a:r>
            <a:r>
              <a:rPr lang="en-US" sz="1100" dirty="0" err="1" smtClean="0">
                <a:solidFill>
                  <a:srgbClr val="008000"/>
                </a:solidFill>
              </a:rPr>
              <a:t>datamart</a:t>
            </a:r>
            <a:r>
              <a:rPr lang="en-US" sz="1100" dirty="0" smtClean="0">
                <a:solidFill>
                  <a:srgbClr val="008000"/>
                </a:solidFill>
              </a:rPr>
              <a:t> reports of the business which can shows yearly, quarterly or monthly financial figures).</a:t>
            </a:r>
          </a:p>
          <a:p>
            <a:pPr marL="0" indent="0" algn="just">
              <a:spcBef>
                <a:spcPts val="0"/>
              </a:spcBef>
              <a:buNone/>
              <a:defRPr/>
            </a:pPr>
            <a:r>
              <a:rPr lang="en-US" sz="1100" dirty="0" smtClean="0">
                <a:solidFill>
                  <a:schemeClr val="accent6">
                    <a:lumMod val="75000"/>
                  </a:schemeClr>
                </a:solidFill>
                <a:sym typeface="Wingdings"/>
              </a:rPr>
              <a:t></a:t>
            </a:r>
            <a:r>
              <a:rPr lang="en-US" sz="1100" dirty="0" smtClean="0">
                <a:solidFill>
                  <a:schemeClr val="accent6">
                    <a:lumMod val="75000"/>
                  </a:schemeClr>
                </a:solidFill>
              </a:rPr>
              <a:t>Networking and Teamwork are two areas in business that is invaluable for ensuring your tasks were complete professionally and efficiently within the time frame. My business network expanded with IBM professionals from across the globe, which are kindly provided their help and shared their knowledge with me.</a:t>
            </a:r>
          </a:p>
          <a:p>
            <a:pPr marL="0" indent="0" algn="just">
              <a:buNone/>
            </a:pPr>
            <a:r>
              <a:rPr lang="en-US" sz="1100" dirty="0" smtClean="0">
                <a:sym typeface="Wingdings"/>
              </a:rPr>
              <a:t></a:t>
            </a:r>
            <a:r>
              <a:rPr lang="en-US" sz="1100" dirty="0" smtClean="0"/>
              <a:t>Altogether, IBM helped me to understand the true value of gaining work experience while pursuing a degree at University, also understanding RFS business model of Strategic Outsourcing businesses. </a:t>
            </a:r>
          </a:p>
          <a:p>
            <a:pPr marL="0" indent="0" algn="just">
              <a:spcBef>
                <a:spcPts val="0"/>
              </a:spcBef>
              <a:buNone/>
              <a:defRPr/>
            </a:pPr>
            <a:endParaRPr lang="en-US" sz="1100" dirty="0">
              <a:solidFill>
                <a:srgbClr val="008000"/>
              </a:solidFill>
            </a:endParaRPr>
          </a:p>
        </p:txBody>
      </p:sp>
      <p:sp>
        <p:nvSpPr>
          <p:cNvPr id="4" name="Slide Number Placeholder 3"/>
          <p:cNvSpPr>
            <a:spLocks noGrp="1"/>
          </p:cNvSpPr>
          <p:nvPr>
            <p:ph type="sldNum" sz="quarter" idx="10"/>
          </p:nvPr>
        </p:nvSpPr>
        <p:spPr/>
        <p:txBody>
          <a:bodyPr/>
          <a:lstStyle/>
          <a:p>
            <a:fld id="{A9775FA0-7490-4F47-8691-F0BDED783218}" type="slidenum">
              <a:rPr lang="en-US" smtClean="0"/>
              <a:t>2</a:t>
            </a:fld>
            <a:endParaRPr lang="en-US"/>
          </a:p>
        </p:txBody>
      </p:sp>
    </p:spTree>
    <p:extLst>
      <p:ext uri="{BB962C8B-B14F-4D97-AF65-F5344CB8AC3E}">
        <p14:creationId xmlns:p14="http://schemas.microsoft.com/office/powerpoint/2010/main" val="12473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8000"/>
                </a:solidFill>
                <a:sym typeface="Wingdings"/>
              </a:rPr>
              <a:t></a:t>
            </a:r>
            <a:r>
              <a:rPr lang="en-US" dirty="0" smtClean="0">
                <a:solidFill>
                  <a:srgbClr val="008000"/>
                </a:solidFill>
              </a:rPr>
              <a:t>Team work and collaboration not only within your</a:t>
            </a:r>
            <a:r>
              <a:rPr lang="en-US" baseline="0" dirty="0" smtClean="0">
                <a:solidFill>
                  <a:srgbClr val="008000"/>
                </a:solidFill>
              </a:rPr>
              <a:t> department</a:t>
            </a:r>
            <a:r>
              <a:rPr lang="en-US" dirty="0" smtClean="0">
                <a:solidFill>
                  <a:srgbClr val="008000"/>
                </a:solidFill>
              </a:rPr>
              <a:t> but cross </a:t>
            </a:r>
            <a:r>
              <a:rPr lang="en-US" dirty="0" err="1" smtClean="0">
                <a:solidFill>
                  <a:srgbClr val="008000"/>
                </a:solidFill>
              </a:rPr>
              <a:t>LoB</a:t>
            </a:r>
            <a:r>
              <a:rPr lang="en-US" dirty="0" smtClean="0">
                <a:solidFill>
                  <a:srgbClr val="008000"/>
                </a:solidFill>
              </a:rPr>
              <a:t> (Line of Business)</a:t>
            </a:r>
            <a:r>
              <a:rPr lang="en-US" baseline="0" dirty="0" smtClean="0">
                <a:solidFill>
                  <a:srgbClr val="008000"/>
                </a:solidFill>
              </a:rPr>
              <a:t> (example such as pricing, project management,   	commercial teams </a:t>
            </a:r>
            <a:r>
              <a:rPr lang="en-US" baseline="0" dirty="0" err="1" smtClean="0">
                <a:solidFill>
                  <a:srgbClr val="008000"/>
                </a:solidFill>
              </a:rPr>
              <a:t>etc</a:t>
            </a:r>
            <a:r>
              <a:rPr lang="en-US" baseline="0" dirty="0" smtClean="0">
                <a:solidFill>
                  <a:srgbClr val="008000"/>
                </a:solidFill>
              </a:rPr>
              <a:t> Teamwork is </a:t>
            </a:r>
            <a:r>
              <a:rPr lang="en-US" dirty="0" smtClean="0">
                <a:solidFill>
                  <a:srgbClr val="008000"/>
                </a:solidFill>
              </a:rPr>
              <a:t>very</a:t>
            </a:r>
            <a:r>
              <a:rPr lang="en-US" baseline="0" dirty="0" smtClean="0">
                <a:solidFill>
                  <a:srgbClr val="008000"/>
                </a:solidFill>
              </a:rPr>
              <a:t> important for managing your daily workloads);</a:t>
            </a:r>
            <a:endParaRPr lang="en-US" dirty="0" smtClean="0">
              <a:solidFill>
                <a:srgbClr val="008000"/>
              </a:solidFill>
            </a:endParaRPr>
          </a:p>
          <a:p>
            <a:pPr marL="0" indent="0">
              <a:buNone/>
            </a:pPr>
            <a:r>
              <a:rPr lang="en-US" dirty="0" smtClean="0">
                <a:solidFill>
                  <a:srgbClr val="FF6600"/>
                </a:solidFill>
                <a:sym typeface="Wingdings"/>
              </a:rPr>
              <a:t></a:t>
            </a:r>
            <a:r>
              <a:rPr lang="en-US" dirty="0" smtClean="0">
                <a:solidFill>
                  <a:srgbClr val="FF6600"/>
                </a:solidFill>
              </a:rPr>
              <a:t>Ownership and accountability (fulfill expectations of your</a:t>
            </a:r>
            <a:r>
              <a:rPr lang="en-US" baseline="0" dirty="0" smtClean="0">
                <a:solidFill>
                  <a:srgbClr val="FF6600"/>
                </a:solidFill>
              </a:rPr>
              <a:t> colleagues); </a:t>
            </a:r>
            <a:endParaRPr lang="en-US" dirty="0" smtClean="0">
              <a:solidFill>
                <a:srgbClr val="FF6600"/>
              </a:solidFill>
            </a:endParaRPr>
          </a:p>
          <a:p>
            <a:pPr marL="0" indent="0">
              <a:buNone/>
            </a:pPr>
            <a:r>
              <a:rPr lang="en-US" dirty="0" smtClean="0">
                <a:solidFill>
                  <a:srgbClr val="3366FF"/>
                </a:solidFill>
                <a:sym typeface="Wingdings"/>
              </a:rPr>
              <a:t></a:t>
            </a:r>
            <a:r>
              <a:rPr lang="en-US" dirty="0" smtClean="0">
                <a:solidFill>
                  <a:srgbClr val="3366FF"/>
                </a:solidFill>
              </a:rPr>
              <a:t>Written and oral communication skills (Business English different from daily communication);</a:t>
            </a:r>
          </a:p>
          <a:p>
            <a:pPr marL="0" indent="0">
              <a:buNone/>
            </a:pPr>
            <a:r>
              <a:rPr lang="en-US" dirty="0" smtClean="0">
                <a:solidFill>
                  <a:srgbClr val="FF0000"/>
                </a:solidFill>
                <a:sym typeface="Wingdings"/>
              </a:rPr>
              <a:t></a:t>
            </a:r>
            <a:r>
              <a:rPr lang="en-US" dirty="0" smtClean="0">
                <a:solidFill>
                  <a:srgbClr val="FF0000"/>
                </a:solidFill>
              </a:rPr>
              <a:t>Commercial skills (proposal writing, pricing constructs, contractual interpretation, audit control, understanding of Service Level Agreements/Key 	Performance Indicators and their impact on the contract); </a:t>
            </a:r>
          </a:p>
          <a:p>
            <a:pPr marL="0" indent="0">
              <a:buNone/>
            </a:pPr>
            <a:r>
              <a:rPr lang="en-US" dirty="0" smtClean="0">
                <a:solidFill>
                  <a:srgbClr val="660066"/>
                </a:solidFill>
                <a:sym typeface="Wingdings"/>
              </a:rPr>
              <a:t></a:t>
            </a:r>
            <a:r>
              <a:rPr lang="en-US" dirty="0" smtClean="0">
                <a:solidFill>
                  <a:srgbClr val="660066"/>
                </a:solidFill>
              </a:rPr>
              <a:t>Time management (priorities your tasks);</a:t>
            </a:r>
          </a:p>
          <a:p>
            <a:pPr marL="0" indent="0">
              <a:buNone/>
            </a:pPr>
            <a:r>
              <a:rPr lang="en-US" dirty="0" smtClean="0">
                <a:solidFill>
                  <a:srgbClr val="FF00FF"/>
                </a:solidFill>
                <a:sym typeface="Wingdings"/>
              </a:rPr>
              <a:t></a:t>
            </a:r>
            <a:r>
              <a:rPr lang="en-US" dirty="0" smtClean="0">
                <a:solidFill>
                  <a:srgbClr val="FF00FF"/>
                </a:solidFill>
              </a:rPr>
              <a:t>Client management (awareness of customer’s business</a:t>
            </a:r>
            <a:r>
              <a:rPr lang="en-US" baseline="0" dirty="0" smtClean="0">
                <a:solidFill>
                  <a:srgbClr val="FF00FF"/>
                </a:solidFill>
              </a:rPr>
              <a:t> and their achievements); </a:t>
            </a:r>
            <a:endParaRPr lang="en-US" dirty="0" smtClean="0">
              <a:solidFill>
                <a:srgbClr val="FF00FF"/>
              </a:solidFill>
            </a:endParaRPr>
          </a:p>
          <a:p>
            <a:pPr marL="0" indent="0">
              <a:buNone/>
            </a:pPr>
            <a:r>
              <a:rPr lang="en-US" dirty="0" smtClean="0">
                <a:solidFill>
                  <a:srgbClr val="8000FF"/>
                </a:solidFill>
                <a:sym typeface="Wingdings"/>
              </a:rPr>
              <a:t></a:t>
            </a:r>
            <a:r>
              <a:rPr lang="en-US" dirty="0" smtClean="0">
                <a:solidFill>
                  <a:srgbClr val="8000FF"/>
                </a:solidFill>
              </a:rPr>
              <a:t>Financial management (understanding how to deliver profitable business that maximizes company revenue;) </a:t>
            </a:r>
          </a:p>
          <a:p>
            <a:pPr marL="0" indent="0">
              <a:spcBef>
                <a:spcPts val="0"/>
              </a:spcBef>
              <a:buNone/>
              <a:defRPr/>
            </a:pPr>
            <a:r>
              <a:rPr lang="en-US" dirty="0" smtClean="0">
                <a:solidFill>
                  <a:srgbClr val="FF6600"/>
                </a:solidFill>
                <a:sym typeface="Wingdings"/>
              </a:rPr>
              <a:t></a:t>
            </a:r>
            <a:r>
              <a:rPr lang="en-US" dirty="0" smtClean="0">
                <a:solidFill>
                  <a:srgbClr val="FF6600"/>
                </a:solidFill>
              </a:rPr>
              <a:t>Drive (steps outside of your role/tasks to provide additional support and suggests process improvements that benefit the team);</a:t>
            </a:r>
          </a:p>
          <a:p>
            <a:pPr marL="0" indent="0">
              <a:spcBef>
                <a:spcPts val="0"/>
              </a:spcBef>
              <a:buNone/>
              <a:defRPr/>
            </a:pPr>
            <a:r>
              <a:rPr lang="en-US" dirty="0" smtClean="0">
                <a:solidFill>
                  <a:srgbClr val="660066"/>
                </a:solidFill>
                <a:sym typeface="Wingdings"/>
              </a:rPr>
              <a:t></a:t>
            </a:r>
            <a:r>
              <a:rPr lang="en-US" dirty="0" smtClean="0">
                <a:solidFill>
                  <a:srgbClr val="660066"/>
                </a:solidFill>
              </a:rPr>
              <a:t>Passion for the business (engaged in daily account routine and being effective in your role);</a:t>
            </a:r>
          </a:p>
          <a:p>
            <a:pPr marL="0" indent="0">
              <a:buNone/>
            </a:pPr>
            <a:r>
              <a:rPr lang="en-US" dirty="0" smtClean="0">
                <a:solidFill>
                  <a:srgbClr val="008000"/>
                </a:solidFill>
                <a:sym typeface="Wingdings"/>
              </a:rPr>
              <a:t></a:t>
            </a:r>
            <a:r>
              <a:rPr lang="en-US" dirty="0" smtClean="0">
                <a:solidFill>
                  <a:srgbClr val="008000"/>
                </a:solidFill>
              </a:rPr>
              <a:t>Problem solving (research, get involve with professionals);</a:t>
            </a:r>
          </a:p>
          <a:p>
            <a:pPr marL="0" indent="0">
              <a:buNone/>
            </a:pPr>
            <a:r>
              <a:rPr lang="en-US" dirty="0" smtClean="0">
                <a:solidFill>
                  <a:srgbClr val="FF0000"/>
                </a:solidFill>
                <a:sym typeface="Wingdings"/>
              </a:rPr>
              <a:t></a:t>
            </a:r>
            <a:r>
              <a:rPr lang="en-US" dirty="0" smtClean="0">
                <a:solidFill>
                  <a:srgbClr val="FF0000"/>
                </a:solidFill>
              </a:rPr>
              <a:t>Adaptability (new business demands, new</a:t>
            </a:r>
            <a:r>
              <a:rPr lang="en-US" baseline="0" dirty="0" smtClean="0">
                <a:solidFill>
                  <a:srgbClr val="FF0000"/>
                </a:solidFill>
              </a:rPr>
              <a:t> team members </a:t>
            </a:r>
            <a:r>
              <a:rPr lang="en-US" baseline="0" dirty="0" err="1" smtClean="0">
                <a:solidFill>
                  <a:srgbClr val="FF0000"/>
                </a:solidFill>
              </a:rPr>
              <a:t>etc</a:t>
            </a:r>
            <a:r>
              <a:rPr lang="en-US" baseline="0" dirty="0" smtClean="0">
                <a:solidFill>
                  <a:srgbClr val="FF0000"/>
                </a:solidFill>
              </a:rPr>
              <a:t>);</a:t>
            </a:r>
          </a:p>
          <a:p>
            <a:pPr marL="0" indent="0">
              <a:buNone/>
            </a:pPr>
            <a:r>
              <a:rPr lang="en-US" dirty="0" smtClean="0">
                <a:solidFill>
                  <a:srgbClr val="8000FF"/>
                </a:solidFill>
                <a:sym typeface="Wingdings"/>
              </a:rPr>
              <a:t></a:t>
            </a:r>
            <a:r>
              <a:rPr lang="en-US" dirty="0" smtClean="0">
                <a:solidFill>
                  <a:srgbClr val="8000FF"/>
                </a:solidFill>
              </a:rPr>
              <a:t>Training skills ( passing over your knowledge);</a:t>
            </a:r>
          </a:p>
          <a:p>
            <a:endParaRPr lang="en-US" dirty="0"/>
          </a:p>
        </p:txBody>
      </p:sp>
      <p:sp>
        <p:nvSpPr>
          <p:cNvPr id="4" name="Slide Number Placeholder 3"/>
          <p:cNvSpPr>
            <a:spLocks noGrp="1"/>
          </p:cNvSpPr>
          <p:nvPr>
            <p:ph type="sldNum" sz="quarter" idx="10"/>
          </p:nvPr>
        </p:nvSpPr>
        <p:spPr/>
        <p:txBody>
          <a:bodyPr/>
          <a:lstStyle/>
          <a:p>
            <a:fld id="{A9775FA0-7490-4F47-8691-F0BDED783218}" type="slidenum">
              <a:rPr lang="en-US" smtClean="0"/>
              <a:t>3</a:t>
            </a:fld>
            <a:endParaRPr lang="en-US"/>
          </a:p>
        </p:txBody>
      </p:sp>
    </p:spTree>
    <p:extLst>
      <p:ext uri="{BB962C8B-B14F-4D97-AF65-F5344CB8AC3E}">
        <p14:creationId xmlns:p14="http://schemas.microsoft.com/office/powerpoint/2010/main" val="37440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and Answers?</a:t>
            </a:r>
          </a:p>
          <a:p>
            <a:endParaRPr lang="en-US" dirty="0"/>
          </a:p>
        </p:txBody>
      </p:sp>
      <p:sp>
        <p:nvSpPr>
          <p:cNvPr id="4" name="Slide Number Placeholder 3"/>
          <p:cNvSpPr>
            <a:spLocks noGrp="1"/>
          </p:cNvSpPr>
          <p:nvPr>
            <p:ph type="sldNum" sz="quarter" idx="10"/>
          </p:nvPr>
        </p:nvSpPr>
        <p:spPr/>
        <p:txBody>
          <a:bodyPr/>
          <a:lstStyle/>
          <a:p>
            <a:fld id="{A9775FA0-7490-4F47-8691-F0BDED783218}" type="slidenum">
              <a:rPr lang="en-US" smtClean="0"/>
              <a:t>4</a:t>
            </a:fld>
            <a:endParaRPr lang="en-US"/>
          </a:p>
        </p:txBody>
      </p:sp>
    </p:spTree>
    <p:extLst>
      <p:ext uri="{BB962C8B-B14F-4D97-AF65-F5344CB8AC3E}">
        <p14:creationId xmlns:p14="http://schemas.microsoft.com/office/powerpoint/2010/main" val="177789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30A25F-2DA7-F740-BE3F-8715CF166479}" type="datetimeFigureOut">
              <a:rPr lang="en-US" smtClean="0"/>
              <a:t>01/11/2014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205326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0A25F-2DA7-F740-BE3F-8715CF166479}" type="datetimeFigureOut">
              <a:rPr lang="en-US" smtClean="0"/>
              <a:t>01/11/2014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255203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0A25F-2DA7-F740-BE3F-8715CF166479}" type="datetimeFigureOut">
              <a:rPr lang="en-US" smtClean="0"/>
              <a:t>01/11/2014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109529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30A25F-2DA7-F740-BE3F-8715CF166479}" type="datetimeFigureOut">
              <a:rPr lang="en-US" smtClean="0"/>
              <a:t>01/11/2014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83355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30A25F-2DA7-F740-BE3F-8715CF166479}" type="datetimeFigureOut">
              <a:rPr lang="en-US" smtClean="0"/>
              <a:t>01/11/2014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335744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30A25F-2DA7-F740-BE3F-8715CF166479}" type="datetimeFigureOut">
              <a:rPr lang="en-US" smtClean="0"/>
              <a:t>01/11/2014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27952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30A25F-2DA7-F740-BE3F-8715CF166479}" type="datetimeFigureOut">
              <a:rPr lang="en-US" smtClean="0"/>
              <a:t>01/11/2014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428171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30A25F-2DA7-F740-BE3F-8715CF166479}" type="datetimeFigureOut">
              <a:rPr lang="en-US" smtClean="0"/>
              <a:t>01/11/2014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140447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A25F-2DA7-F740-BE3F-8715CF166479}" type="datetimeFigureOut">
              <a:rPr lang="en-US" smtClean="0"/>
              <a:t>01/11/2014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79253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30A25F-2DA7-F740-BE3F-8715CF166479}" type="datetimeFigureOut">
              <a:rPr lang="en-US" smtClean="0"/>
              <a:t>01/11/2014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17278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30A25F-2DA7-F740-BE3F-8715CF166479}" type="datetimeFigureOut">
              <a:rPr lang="en-US" smtClean="0"/>
              <a:t>01/11/2014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71EF2-F541-724D-82D1-60FB530D5EC6}" type="slidenum">
              <a:rPr lang="en-US" smtClean="0"/>
              <a:t>‹#›</a:t>
            </a:fld>
            <a:endParaRPr lang="en-US"/>
          </a:p>
        </p:txBody>
      </p:sp>
    </p:spTree>
    <p:extLst>
      <p:ext uri="{BB962C8B-B14F-4D97-AF65-F5344CB8AC3E}">
        <p14:creationId xmlns:p14="http://schemas.microsoft.com/office/powerpoint/2010/main" val="1203273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A25F-2DA7-F740-BE3F-8715CF166479}" type="datetimeFigureOut">
              <a:rPr lang="en-US" smtClean="0"/>
              <a:t>01/11/2014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71EF2-F541-724D-82D1-60FB530D5EC6}" type="slidenum">
              <a:rPr lang="en-US" smtClean="0"/>
              <a:t>‹#›</a:t>
            </a:fld>
            <a:endParaRPr lang="en-US"/>
          </a:p>
        </p:txBody>
      </p:sp>
    </p:spTree>
    <p:extLst>
      <p:ext uri="{BB962C8B-B14F-4D97-AF65-F5344CB8AC3E}">
        <p14:creationId xmlns:p14="http://schemas.microsoft.com/office/powerpoint/2010/main" val="363176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7467"/>
            <a:ext cx="7772400" cy="2702983"/>
          </a:xfrm>
        </p:spPr>
        <p:txBody>
          <a:bodyPr>
            <a:normAutofit fontScale="90000"/>
          </a:bodyPr>
          <a:lstStyle/>
          <a:p>
            <a:r>
              <a:rPr lang="en-US" dirty="0" smtClean="0"/>
              <a:t/>
            </a:r>
            <a:br>
              <a:rPr lang="en-US" dirty="0" smtClean="0"/>
            </a:br>
            <a:r>
              <a:rPr lang="en-US" b="1" dirty="0" smtClean="0">
                <a:solidFill>
                  <a:srgbClr val="0000FF"/>
                </a:solidFill>
              </a:rPr>
              <a:t>Kateryna Vyshnyak</a:t>
            </a:r>
            <a:br>
              <a:rPr lang="en-US" b="1" dirty="0" smtClean="0">
                <a:solidFill>
                  <a:srgbClr val="0000FF"/>
                </a:solidFill>
              </a:rPr>
            </a:br>
            <a:r>
              <a:rPr lang="en-US" b="1" dirty="0" smtClean="0">
                <a:solidFill>
                  <a:srgbClr val="0000FF"/>
                </a:solidFill>
              </a:rPr>
              <a:t/>
            </a:r>
            <a:br>
              <a:rPr lang="en-US" b="1" dirty="0" smtClean="0">
                <a:solidFill>
                  <a:srgbClr val="0000FF"/>
                </a:solidFill>
              </a:rPr>
            </a:br>
            <a:r>
              <a:rPr lang="en-US" b="1" dirty="0" smtClean="0">
                <a:solidFill>
                  <a:srgbClr val="0000FF"/>
                </a:solidFill>
              </a:rPr>
              <a:t>Request for Service Manager</a:t>
            </a:r>
            <a:br>
              <a:rPr lang="en-US" b="1" dirty="0" smtClean="0">
                <a:solidFill>
                  <a:srgbClr val="0000FF"/>
                </a:solidFill>
              </a:rPr>
            </a:br>
            <a:r>
              <a:rPr lang="en-US" b="1" dirty="0" smtClean="0">
                <a:solidFill>
                  <a:srgbClr val="0000FF"/>
                </a:solidFill>
              </a:rPr>
              <a:t>@</a:t>
            </a:r>
            <a:endParaRPr lang="en-US" b="1" dirty="0">
              <a:solidFill>
                <a:srgbClr val="0000FF"/>
              </a:solidFill>
            </a:endParaRPr>
          </a:p>
        </p:txBody>
      </p:sp>
      <p:pic>
        <p:nvPicPr>
          <p:cNvPr id="4" name="Picture 3"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17" y="4030133"/>
            <a:ext cx="7048500" cy="2544234"/>
          </a:xfrm>
          <a:prstGeom prst="rect">
            <a:avLst/>
          </a:prstGeom>
        </p:spPr>
      </p:pic>
    </p:spTree>
    <p:extLst>
      <p:ext uri="{BB962C8B-B14F-4D97-AF65-F5344CB8AC3E}">
        <p14:creationId xmlns:p14="http://schemas.microsoft.com/office/powerpoint/2010/main" val="2616517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a:t>
            </a:r>
            <a:r>
              <a:rPr lang="en-US" b="1" dirty="0" smtClean="0">
                <a:solidFill>
                  <a:srgbClr val="0000FF"/>
                </a:solidFill>
              </a:rPr>
              <a:t>lacement experience</a:t>
            </a:r>
            <a:endParaRPr lang="en-US" b="1" dirty="0">
              <a:solidFill>
                <a:srgbClr val="0000FF"/>
              </a:solidFill>
            </a:endParaRPr>
          </a:p>
        </p:txBody>
      </p:sp>
      <p:sp>
        <p:nvSpPr>
          <p:cNvPr id="3" name="Content Placeholder 2"/>
          <p:cNvSpPr>
            <a:spLocks noGrp="1"/>
          </p:cNvSpPr>
          <p:nvPr>
            <p:ph idx="1"/>
          </p:nvPr>
        </p:nvSpPr>
        <p:spPr>
          <a:xfrm>
            <a:off x="3232727" y="1417638"/>
            <a:ext cx="5454073" cy="4708525"/>
          </a:xfrm>
        </p:spPr>
        <p:txBody>
          <a:bodyPr>
            <a:normAutofit lnSpcReduction="10000"/>
          </a:bodyPr>
          <a:lstStyle/>
          <a:p>
            <a:pPr algn="ctr">
              <a:buFontTx/>
              <a:buChar char="-"/>
            </a:pPr>
            <a:r>
              <a:rPr lang="en-US" dirty="0" smtClean="0"/>
              <a:t>Concentrate  on the RFS Sales function;</a:t>
            </a:r>
            <a:endParaRPr lang="en-US" dirty="0"/>
          </a:p>
          <a:p>
            <a:pPr algn="ctr">
              <a:buFontTx/>
              <a:buChar char="-"/>
            </a:pPr>
            <a:r>
              <a:rPr lang="en-US" dirty="0" smtClean="0"/>
              <a:t>Put </a:t>
            </a:r>
            <a:r>
              <a:rPr lang="en-US" dirty="0" smtClean="0"/>
              <a:t>me in charge of my own </a:t>
            </a:r>
            <a:r>
              <a:rPr lang="en-US" dirty="0" smtClean="0"/>
              <a:t>work;</a:t>
            </a:r>
          </a:p>
          <a:p>
            <a:pPr algn="ctr">
              <a:buFontTx/>
              <a:buChar char="-"/>
            </a:pPr>
            <a:endParaRPr lang="en-US" dirty="0" smtClean="0"/>
          </a:p>
          <a:p>
            <a:pPr marL="0" indent="0" algn="ctr">
              <a:buNone/>
            </a:pPr>
            <a:r>
              <a:rPr lang="en-US" dirty="0" smtClean="0"/>
              <a:t>- Understand </a:t>
            </a:r>
            <a:r>
              <a:rPr lang="en-US" dirty="0"/>
              <a:t>business </a:t>
            </a:r>
            <a:r>
              <a:rPr lang="en-US" dirty="0" smtClean="0"/>
              <a:t>demands; </a:t>
            </a:r>
            <a:endParaRPr lang="en-US" dirty="0" smtClean="0"/>
          </a:p>
          <a:p>
            <a:pPr marL="0" indent="0" algn="ctr">
              <a:buNone/>
            </a:pPr>
            <a:endParaRPr lang="en-US" dirty="0" smtClean="0"/>
          </a:p>
          <a:p>
            <a:pPr marL="0" indent="0" algn="ctr">
              <a:buNone/>
            </a:pPr>
            <a:r>
              <a:rPr lang="en-US" dirty="0" smtClean="0"/>
              <a:t>- Become </a:t>
            </a:r>
            <a:r>
              <a:rPr lang="en-US" dirty="0" smtClean="0"/>
              <a:t>professional</a:t>
            </a:r>
          </a:p>
          <a:p>
            <a:pPr marL="0" indent="0">
              <a:buNone/>
            </a:pPr>
            <a:endParaRPr lang="en-US" dirty="0" smtClean="0"/>
          </a:p>
          <a:p>
            <a:pPr marL="0" indent="0">
              <a:buNone/>
            </a:pPr>
            <a:endParaRPr lang="en-US" dirty="0" smtClean="0"/>
          </a:p>
          <a:p>
            <a:pPr marL="0" indent="0">
              <a:buNone/>
            </a:pPr>
            <a:endParaRPr lang="en-US" dirty="0"/>
          </a:p>
        </p:txBody>
      </p:sp>
      <p:pic>
        <p:nvPicPr>
          <p:cNvPr id="4" name="Picture 3" descr="Cartoons-shaking-hands-300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125" y="5103090"/>
            <a:ext cx="1978837" cy="1754909"/>
          </a:xfrm>
          <a:prstGeom prst="rect">
            <a:avLst/>
          </a:prstGeom>
        </p:spPr>
      </p:pic>
      <p:pic>
        <p:nvPicPr>
          <p:cNvPr id="5" name="Picture 4" descr="shutterstock_906126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0" y="1080523"/>
            <a:ext cx="2042525" cy="1362364"/>
          </a:xfrm>
          <a:prstGeom prst="rect">
            <a:avLst/>
          </a:prstGeom>
        </p:spPr>
      </p:pic>
      <p:pic>
        <p:nvPicPr>
          <p:cNvPr id="6" name="Picture 5" descr="commitm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91" y="2442887"/>
            <a:ext cx="1629627" cy="1303702"/>
          </a:xfrm>
          <a:prstGeom prst="rect">
            <a:avLst/>
          </a:prstGeom>
        </p:spPr>
      </p:pic>
      <p:pic>
        <p:nvPicPr>
          <p:cNvPr id="7" name="Picture 6" descr="compare-mobile-phone-plans--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1742" y="3746589"/>
            <a:ext cx="1549802" cy="1356501"/>
          </a:xfrm>
          <a:prstGeom prst="rect">
            <a:avLst/>
          </a:prstGeom>
        </p:spPr>
      </p:pic>
    </p:spTree>
    <p:extLst>
      <p:ext uri="{BB962C8B-B14F-4D97-AF65-F5344CB8AC3E}">
        <p14:creationId xmlns:p14="http://schemas.microsoft.com/office/powerpoint/2010/main" val="663581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Skills for graduate roles</a:t>
            </a:r>
            <a:endParaRPr lang="en-US" b="1" dirty="0">
              <a:solidFill>
                <a:srgbClr val="0000FF"/>
              </a:solidFill>
            </a:endParaRPr>
          </a:p>
        </p:txBody>
      </p:sp>
      <p:sp>
        <p:nvSpPr>
          <p:cNvPr id="3" name="Content Placeholder 2"/>
          <p:cNvSpPr>
            <a:spLocks noGrp="1"/>
          </p:cNvSpPr>
          <p:nvPr>
            <p:ph idx="1"/>
          </p:nvPr>
        </p:nvSpPr>
        <p:spPr>
          <a:xfrm>
            <a:off x="987679" y="5346170"/>
            <a:ext cx="4331412" cy="859950"/>
          </a:xfrm>
        </p:spPr>
        <p:txBody>
          <a:bodyPr>
            <a:normAutofit/>
          </a:bodyPr>
          <a:lstStyle/>
          <a:p>
            <a:pPr marL="0" indent="0">
              <a:buNone/>
            </a:pPr>
            <a:r>
              <a:rPr lang="en-US" dirty="0" smtClean="0"/>
              <a:t>   </a:t>
            </a:r>
            <a:r>
              <a:rPr lang="en-US" b="1" dirty="0" smtClean="0">
                <a:solidFill>
                  <a:srgbClr val="0000FF"/>
                </a:solidFill>
              </a:rPr>
              <a:t>Communication skills</a:t>
            </a:r>
          </a:p>
          <a:p>
            <a:pPr marL="0" indent="0">
              <a:buNone/>
            </a:pPr>
            <a:endParaRPr lang="en-US" dirty="0"/>
          </a:p>
        </p:txBody>
      </p:sp>
      <p:sp>
        <p:nvSpPr>
          <p:cNvPr id="4" name="TextBox 3"/>
          <p:cNvSpPr txBox="1"/>
          <p:nvPr/>
        </p:nvSpPr>
        <p:spPr>
          <a:xfrm>
            <a:off x="3194750" y="1800640"/>
            <a:ext cx="4735699" cy="584776"/>
          </a:xfrm>
          <a:prstGeom prst="rect">
            <a:avLst/>
          </a:prstGeom>
          <a:noFill/>
        </p:spPr>
        <p:txBody>
          <a:bodyPr wrap="square" rtlCol="0">
            <a:spAutoFit/>
          </a:bodyPr>
          <a:lstStyle/>
          <a:p>
            <a:r>
              <a:rPr lang="en-US" sz="3200" b="1" dirty="0" smtClean="0">
                <a:solidFill>
                  <a:srgbClr val="FF0000"/>
                </a:solidFill>
                <a:cs typeface="Arial"/>
              </a:rPr>
              <a:t>Commercial awareness</a:t>
            </a:r>
            <a:endParaRPr lang="en-US" sz="3200" b="1" dirty="0">
              <a:solidFill>
                <a:srgbClr val="FF0000"/>
              </a:solidFill>
              <a:cs typeface="Arial"/>
            </a:endParaRPr>
          </a:p>
        </p:txBody>
      </p:sp>
      <p:sp>
        <p:nvSpPr>
          <p:cNvPr id="5" name="TextBox 4"/>
          <p:cNvSpPr txBox="1"/>
          <p:nvPr/>
        </p:nvSpPr>
        <p:spPr>
          <a:xfrm>
            <a:off x="923247" y="1508252"/>
            <a:ext cx="1952377" cy="584776"/>
          </a:xfrm>
          <a:prstGeom prst="rect">
            <a:avLst/>
          </a:prstGeom>
          <a:noFill/>
        </p:spPr>
        <p:txBody>
          <a:bodyPr wrap="none" rtlCol="0">
            <a:spAutoFit/>
          </a:bodyPr>
          <a:lstStyle/>
          <a:p>
            <a:r>
              <a:rPr lang="en-US" sz="3200" b="1" dirty="0" smtClean="0">
                <a:solidFill>
                  <a:srgbClr val="008000"/>
                </a:solidFill>
              </a:rPr>
              <a:t>Tam Work </a:t>
            </a:r>
            <a:endParaRPr lang="en-US" sz="3200" b="1" dirty="0">
              <a:solidFill>
                <a:srgbClr val="008000"/>
              </a:solidFill>
            </a:endParaRPr>
          </a:p>
        </p:txBody>
      </p:sp>
      <p:sp>
        <p:nvSpPr>
          <p:cNvPr id="6" name="TextBox 5"/>
          <p:cNvSpPr txBox="1"/>
          <p:nvPr/>
        </p:nvSpPr>
        <p:spPr>
          <a:xfrm>
            <a:off x="5491283" y="5381339"/>
            <a:ext cx="2122419" cy="584776"/>
          </a:xfrm>
          <a:prstGeom prst="rect">
            <a:avLst/>
          </a:prstGeom>
          <a:noFill/>
        </p:spPr>
        <p:txBody>
          <a:bodyPr wrap="none" rtlCol="0">
            <a:spAutoFit/>
          </a:bodyPr>
          <a:lstStyle/>
          <a:p>
            <a:r>
              <a:rPr lang="en-US" sz="3200" b="1" dirty="0" smtClean="0">
                <a:solidFill>
                  <a:schemeClr val="accent6">
                    <a:lumMod val="75000"/>
                  </a:schemeClr>
                </a:solidFill>
              </a:rPr>
              <a:t>Ownership</a:t>
            </a:r>
            <a:endParaRPr lang="en-US" sz="3200" b="1" dirty="0">
              <a:solidFill>
                <a:schemeClr val="accent6">
                  <a:lumMod val="75000"/>
                </a:schemeClr>
              </a:solidFill>
            </a:endParaRPr>
          </a:p>
        </p:txBody>
      </p:sp>
      <p:sp>
        <p:nvSpPr>
          <p:cNvPr id="7" name="TextBox 6"/>
          <p:cNvSpPr txBox="1"/>
          <p:nvPr/>
        </p:nvSpPr>
        <p:spPr>
          <a:xfrm>
            <a:off x="852655" y="2385416"/>
            <a:ext cx="3832122" cy="584776"/>
          </a:xfrm>
          <a:prstGeom prst="rect">
            <a:avLst/>
          </a:prstGeom>
          <a:noFill/>
        </p:spPr>
        <p:txBody>
          <a:bodyPr wrap="square" rtlCol="0">
            <a:spAutoFit/>
          </a:bodyPr>
          <a:lstStyle/>
          <a:p>
            <a:r>
              <a:rPr lang="en-US" sz="3200" b="1" dirty="0" smtClean="0">
                <a:solidFill>
                  <a:srgbClr val="660066"/>
                </a:solidFill>
              </a:rPr>
              <a:t>Time management</a:t>
            </a:r>
            <a:endParaRPr lang="en-US" sz="3200" b="1" dirty="0">
              <a:solidFill>
                <a:srgbClr val="660066"/>
              </a:solidFill>
            </a:endParaRPr>
          </a:p>
        </p:txBody>
      </p:sp>
      <p:sp>
        <p:nvSpPr>
          <p:cNvPr id="8" name="TextBox 7"/>
          <p:cNvSpPr txBox="1"/>
          <p:nvPr/>
        </p:nvSpPr>
        <p:spPr>
          <a:xfrm>
            <a:off x="1053648" y="4275770"/>
            <a:ext cx="3557384" cy="584776"/>
          </a:xfrm>
          <a:prstGeom prst="rect">
            <a:avLst/>
          </a:prstGeom>
          <a:noFill/>
        </p:spPr>
        <p:txBody>
          <a:bodyPr wrap="none" rtlCol="0">
            <a:spAutoFit/>
          </a:bodyPr>
          <a:lstStyle/>
          <a:p>
            <a:r>
              <a:rPr lang="en-US" sz="3200" b="1" dirty="0" smtClean="0">
                <a:solidFill>
                  <a:srgbClr val="CE49D6"/>
                </a:solidFill>
              </a:rPr>
              <a:t>Client Management</a:t>
            </a:r>
            <a:endParaRPr lang="en-US" sz="3200" b="1" dirty="0">
              <a:solidFill>
                <a:srgbClr val="CE49D6"/>
              </a:solidFill>
            </a:endParaRPr>
          </a:p>
        </p:txBody>
      </p:sp>
      <p:sp>
        <p:nvSpPr>
          <p:cNvPr id="9" name="TextBox 8"/>
          <p:cNvSpPr txBox="1"/>
          <p:nvPr/>
        </p:nvSpPr>
        <p:spPr>
          <a:xfrm>
            <a:off x="2381905" y="2970192"/>
            <a:ext cx="4073551" cy="584776"/>
          </a:xfrm>
          <a:prstGeom prst="rect">
            <a:avLst/>
          </a:prstGeom>
          <a:noFill/>
        </p:spPr>
        <p:txBody>
          <a:bodyPr wrap="none" rtlCol="0">
            <a:spAutoFit/>
          </a:bodyPr>
          <a:lstStyle/>
          <a:p>
            <a:r>
              <a:rPr lang="en-US" sz="3200" b="1" dirty="0" smtClean="0">
                <a:solidFill>
                  <a:srgbClr val="8000FF"/>
                </a:solidFill>
              </a:rPr>
              <a:t>Financial Management</a:t>
            </a:r>
            <a:endParaRPr lang="en-US" sz="3200" b="1" dirty="0">
              <a:solidFill>
                <a:srgbClr val="8000FF"/>
              </a:solidFill>
            </a:endParaRPr>
          </a:p>
        </p:txBody>
      </p:sp>
      <p:sp>
        <p:nvSpPr>
          <p:cNvPr id="10" name="TextBox 9"/>
          <p:cNvSpPr txBox="1"/>
          <p:nvPr/>
        </p:nvSpPr>
        <p:spPr>
          <a:xfrm>
            <a:off x="4137005" y="3757877"/>
            <a:ext cx="2918587" cy="584776"/>
          </a:xfrm>
          <a:prstGeom prst="rect">
            <a:avLst/>
          </a:prstGeom>
          <a:noFill/>
        </p:spPr>
        <p:txBody>
          <a:bodyPr wrap="none" rtlCol="0">
            <a:spAutoFit/>
          </a:bodyPr>
          <a:lstStyle/>
          <a:p>
            <a:r>
              <a:rPr lang="en-US" sz="3200" b="1" dirty="0" smtClean="0">
                <a:solidFill>
                  <a:srgbClr val="008000"/>
                </a:solidFill>
              </a:rPr>
              <a:t>Problem solving</a:t>
            </a:r>
            <a:endParaRPr lang="en-US" sz="3200" b="1" dirty="0">
              <a:solidFill>
                <a:srgbClr val="008000"/>
              </a:solidFill>
            </a:endParaRPr>
          </a:p>
        </p:txBody>
      </p:sp>
      <p:sp>
        <p:nvSpPr>
          <p:cNvPr id="11" name="TextBox 10"/>
          <p:cNvSpPr txBox="1"/>
          <p:nvPr/>
        </p:nvSpPr>
        <p:spPr>
          <a:xfrm>
            <a:off x="1046782" y="3629703"/>
            <a:ext cx="2280392" cy="584776"/>
          </a:xfrm>
          <a:prstGeom prst="rect">
            <a:avLst/>
          </a:prstGeom>
          <a:noFill/>
        </p:spPr>
        <p:txBody>
          <a:bodyPr wrap="none" rtlCol="0">
            <a:spAutoFit/>
          </a:bodyPr>
          <a:lstStyle/>
          <a:p>
            <a:r>
              <a:rPr lang="en-US" sz="3200" b="1" dirty="0" smtClean="0">
                <a:solidFill>
                  <a:srgbClr val="FF0000"/>
                </a:solidFill>
              </a:rPr>
              <a:t>Adaptability</a:t>
            </a:r>
            <a:endParaRPr lang="en-US" sz="3200" b="1" dirty="0">
              <a:solidFill>
                <a:srgbClr val="FF0000"/>
              </a:solidFill>
            </a:endParaRPr>
          </a:p>
        </p:txBody>
      </p:sp>
      <p:sp>
        <p:nvSpPr>
          <p:cNvPr id="12" name="TextBox 11"/>
          <p:cNvSpPr txBox="1"/>
          <p:nvPr/>
        </p:nvSpPr>
        <p:spPr>
          <a:xfrm>
            <a:off x="4418681" y="4606593"/>
            <a:ext cx="4287351" cy="584776"/>
          </a:xfrm>
          <a:prstGeom prst="rect">
            <a:avLst/>
          </a:prstGeom>
          <a:noFill/>
        </p:spPr>
        <p:txBody>
          <a:bodyPr wrap="none" rtlCol="0">
            <a:spAutoFit/>
          </a:bodyPr>
          <a:lstStyle/>
          <a:p>
            <a:r>
              <a:rPr lang="en-US" sz="3200" b="1" dirty="0" smtClean="0">
                <a:solidFill>
                  <a:srgbClr val="800040"/>
                </a:solidFill>
              </a:rPr>
              <a:t>Passion for the Business</a:t>
            </a:r>
            <a:endParaRPr lang="en-US" sz="3200" b="1" dirty="0">
              <a:solidFill>
                <a:srgbClr val="800040"/>
              </a:solidFill>
            </a:endParaRPr>
          </a:p>
        </p:txBody>
      </p:sp>
      <p:sp>
        <p:nvSpPr>
          <p:cNvPr id="14" name="TextBox 13"/>
          <p:cNvSpPr txBox="1"/>
          <p:nvPr/>
        </p:nvSpPr>
        <p:spPr>
          <a:xfrm>
            <a:off x="6828948" y="3015735"/>
            <a:ext cx="1569507" cy="584776"/>
          </a:xfrm>
          <a:prstGeom prst="rect">
            <a:avLst/>
          </a:prstGeom>
          <a:noFill/>
        </p:spPr>
        <p:txBody>
          <a:bodyPr wrap="square" rtlCol="0">
            <a:spAutoFit/>
          </a:bodyPr>
          <a:lstStyle/>
          <a:p>
            <a:r>
              <a:rPr lang="en-US" sz="3200" b="1" dirty="0" smtClean="0">
                <a:solidFill>
                  <a:srgbClr val="FF6600"/>
                </a:solidFill>
              </a:rPr>
              <a:t>Drive</a:t>
            </a:r>
            <a:endParaRPr lang="en-US" sz="3200" b="1" dirty="0">
              <a:solidFill>
                <a:srgbClr val="FF6600"/>
              </a:solidFill>
            </a:endParaRPr>
          </a:p>
        </p:txBody>
      </p:sp>
      <p:sp>
        <p:nvSpPr>
          <p:cNvPr id="15" name="TextBox 14"/>
          <p:cNvSpPr txBox="1"/>
          <p:nvPr/>
        </p:nvSpPr>
        <p:spPr>
          <a:xfrm>
            <a:off x="5319091" y="1417638"/>
            <a:ext cx="2611358" cy="584776"/>
          </a:xfrm>
          <a:prstGeom prst="rect">
            <a:avLst/>
          </a:prstGeom>
          <a:noFill/>
        </p:spPr>
        <p:txBody>
          <a:bodyPr wrap="square" rtlCol="0">
            <a:spAutoFit/>
          </a:bodyPr>
          <a:lstStyle/>
          <a:p>
            <a:r>
              <a:rPr lang="en-US" sz="3200" b="1" dirty="0">
                <a:solidFill>
                  <a:srgbClr val="8000FF"/>
                </a:solidFill>
              </a:rPr>
              <a:t>Training skills </a:t>
            </a:r>
            <a:endParaRPr lang="en-US" sz="3200" b="1" dirty="0"/>
          </a:p>
        </p:txBody>
      </p:sp>
    </p:spTree>
    <p:extLst>
      <p:ext uri="{BB962C8B-B14F-4D97-AF65-F5344CB8AC3E}">
        <p14:creationId xmlns:p14="http://schemas.microsoft.com/office/powerpoint/2010/main" val="1199881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srcRect t="-9579" b="-9579"/>
          <a:stretch>
            <a:fillRect/>
          </a:stretch>
        </p:blipFill>
        <p:spPr>
          <a:xfrm>
            <a:off x="609600" y="1752600"/>
            <a:ext cx="8229600" cy="4525963"/>
          </a:xfrm>
          <a:prstGeom prst="rect">
            <a:avLst/>
          </a:prstGeom>
        </p:spPr>
      </p:pic>
    </p:spTree>
    <p:extLst>
      <p:ext uri="{BB962C8B-B14F-4D97-AF65-F5344CB8AC3E}">
        <p14:creationId xmlns:p14="http://schemas.microsoft.com/office/powerpoint/2010/main" val="1807679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5330</TotalTime>
  <Words>407</Words>
  <Application>Microsoft Macintosh PowerPoint</Application>
  <PresentationFormat>On-screen Show (4:3)</PresentationFormat>
  <Paragraphs>49</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Kateryna Vyshnyak  Request for Service Manager @</vt:lpstr>
      <vt:lpstr>Placement experience</vt:lpstr>
      <vt:lpstr>Skills for graduate roles</vt:lpstr>
      <vt:lpstr>PowerPoint Presentation</vt:lpstr>
    </vt:vector>
  </TitlesOfParts>
  <Company>MDX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Kateryna Vyshnyak</dc:creator>
  <cp:lastModifiedBy>Kateryna Vyshnyak</cp:lastModifiedBy>
  <cp:revision>33</cp:revision>
  <dcterms:created xsi:type="dcterms:W3CDTF">2014-10-27T23:47:52Z</dcterms:created>
  <dcterms:modified xsi:type="dcterms:W3CDTF">2014-11-01T15:02:45Z</dcterms:modified>
</cp:coreProperties>
</file>